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1"/>
  </p:notesMasterIdLst>
  <p:handoutMasterIdLst>
    <p:handoutMasterId r:id="rId62"/>
  </p:handoutMasterIdLst>
  <p:sldIdLst>
    <p:sldId id="360" r:id="rId2"/>
    <p:sldId id="357" r:id="rId3"/>
    <p:sldId id="259" r:id="rId4"/>
    <p:sldId id="268" r:id="rId5"/>
    <p:sldId id="269" r:id="rId6"/>
    <p:sldId id="270" r:id="rId7"/>
    <p:sldId id="342" r:id="rId8"/>
    <p:sldId id="358" r:id="rId9"/>
    <p:sldId id="345" r:id="rId10"/>
    <p:sldId id="346" r:id="rId11"/>
    <p:sldId id="347" r:id="rId12"/>
    <p:sldId id="348" r:id="rId13"/>
    <p:sldId id="339" r:id="rId14"/>
    <p:sldId id="349" r:id="rId15"/>
    <p:sldId id="289" r:id="rId16"/>
    <p:sldId id="290" r:id="rId17"/>
    <p:sldId id="291" r:id="rId18"/>
    <p:sldId id="350" r:id="rId19"/>
    <p:sldId id="292" r:id="rId20"/>
    <p:sldId id="293" r:id="rId21"/>
    <p:sldId id="295" r:id="rId22"/>
    <p:sldId id="298" r:id="rId23"/>
    <p:sldId id="294" r:id="rId24"/>
    <p:sldId id="299" r:id="rId25"/>
    <p:sldId id="297" r:id="rId26"/>
    <p:sldId id="300" r:id="rId27"/>
    <p:sldId id="351" r:id="rId28"/>
    <p:sldId id="305" r:id="rId29"/>
    <p:sldId id="359" r:id="rId30"/>
    <p:sldId id="306" r:id="rId31"/>
    <p:sldId id="307" r:id="rId32"/>
    <p:sldId id="308" r:id="rId33"/>
    <p:sldId id="309" r:id="rId34"/>
    <p:sldId id="310" r:id="rId35"/>
    <p:sldId id="352" r:id="rId36"/>
    <p:sldId id="312" r:id="rId37"/>
    <p:sldId id="353" r:id="rId38"/>
    <p:sldId id="314" r:id="rId39"/>
    <p:sldId id="354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41" r:id="rId58"/>
    <p:sldId id="337" r:id="rId59"/>
    <p:sldId id="340" r:id="rId6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00FF"/>
    <a:srgbClr val="008000"/>
    <a:srgbClr val="D60093"/>
    <a:srgbClr val="680000"/>
    <a:srgbClr val="FF0000"/>
    <a:srgbClr val="CC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9" autoAdjust="0"/>
    <p:restoredTop sz="90398" autoAdjust="0"/>
  </p:normalViewPr>
  <p:slideViewPr>
    <p:cSldViewPr>
      <p:cViewPr varScale="1">
        <p:scale>
          <a:sx n="103" d="100"/>
          <a:sy n="103" d="100"/>
        </p:scale>
        <p:origin x="181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AF4A99-25E1-44F9-90C0-EA66CF00B3B6}" type="doc">
      <dgm:prSet loTypeId="urn:microsoft.com/office/officeart/2005/8/layout/lProcess2" loCatId="list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28448BA-C9A8-43EB-A9DB-A0137196E3B9}">
      <dgm:prSet phldrT="[Text]" custT="1"/>
      <dgm:spPr/>
      <dgm:t>
        <a:bodyPr/>
        <a:lstStyle/>
        <a:p>
          <a:r>
            <a:rPr lang="en-US" sz="2400" b="1" dirty="0">
              <a:solidFill>
                <a:srgbClr val="0000FF"/>
              </a:solidFill>
            </a:rPr>
            <a:t>High dim. data</a:t>
          </a:r>
        </a:p>
      </dgm:t>
    </dgm:pt>
    <dgm:pt modelId="{3A37FA3F-0269-460F-ACCD-01DD513605A2}" type="parTrans" cxnId="{721BA034-D2BB-4F5E-AD28-4CD4B0B4FA35}">
      <dgm:prSet/>
      <dgm:spPr/>
      <dgm:t>
        <a:bodyPr/>
        <a:lstStyle/>
        <a:p>
          <a:endParaRPr lang="en-US"/>
        </a:p>
      </dgm:t>
    </dgm:pt>
    <dgm:pt modelId="{20234B47-CD57-4C94-B27A-16836C4AA9A8}" type="sibTrans" cxnId="{721BA034-D2BB-4F5E-AD28-4CD4B0B4FA35}">
      <dgm:prSet/>
      <dgm:spPr/>
      <dgm:t>
        <a:bodyPr/>
        <a:lstStyle/>
        <a:p>
          <a:endParaRPr lang="en-US"/>
        </a:p>
      </dgm:t>
    </dgm:pt>
    <dgm:pt modelId="{E9F388D8-C9C2-45F4-B532-779E8C2CB5E8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Locality sensitive hashing</a:t>
          </a:r>
        </a:p>
      </dgm:t>
    </dgm:pt>
    <dgm:pt modelId="{F2F7FB25-05F2-4ED0-B376-8372ACCE43FB}" type="parTrans" cxnId="{95C3269C-8E66-454E-90E4-64EBD4DB49A5}">
      <dgm:prSet/>
      <dgm:spPr/>
      <dgm:t>
        <a:bodyPr/>
        <a:lstStyle/>
        <a:p>
          <a:endParaRPr lang="en-US"/>
        </a:p>
      </dgm:t>
    </dgm:pt>
    <dgm:pt modelId="{1AE97BAD-F576-4336-A510-388E6942CDAC}" type="sibTrans" cxnId="{95C3269C-8E66-454E-90E4-64EBD4DB49A5}">
      <dgm:prSet/>
      <dgm:spPr/>
      <dgm:t>
        <a:bodyPr/>
        <a:lstStyle/>
        <a:p>
          <a:endParaRPr lang="en-US"/>
        </a:p>
      </dgm:t>
    </dgm:pt>
    <dgm:pt modelId="{E12CEE09-DEBB-4435-B911-A40A12F7930D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Clustering</a:t>
          </a:r>
        </a:p>
      </dgm:t>
    </dgm:pt>
    <dgm:pt modelId="{A642C0CA-D97F-4EA3-928C-13F990F569A1}" type="parTrans" cxnId="{751DC194-11AC-4068-BA1C-4404C839BDBA}">
      <dgm:prSet/>
      <dgm:spPr/>
      <dgm:t>
        <a:bodyPr/>
        <a:lstStyle/>
        <a:p>
          <a:endParaRPr lang="en-US"/>
        </a:p>
      </dgm:t>
    </dgm:pt>
    <dgm:pt modelId="{CF3DF39F-9248-4761-840A-28F131DA740D}" type="sibTrans" cxnId="{751DC194-11AC-4068-BA1C-4404C839BDBA}">
      <dgm:prSet/>
      <dgm:spPr/>
      <dgm:t>
        <a:bodyPr/>
        <a:lstStyle/>
        <a:p>
          <a:endParaRPr lang="en-US"/>
        </a:p>
      </dgm:t>
    </dgm:pt>
    <dgm:pt modelId="{5FC74589-1769-4EB4-9E51-9D82632D2E02}">
      <dgm:prSet phldrT="[Text]" custT="1"/>
      <dgm:spPr/>
      <dgm:t>
        <a:bodyPr/>
        <a:lstStyle/>
        <a:p>
          <a:r>
            <a:rPr lang="en-US" sz="2400" b="1" dirty="0"/>
            <a:t>Graph </a:t>
          </a:r>
          <a:br>
            <a:rPr lang="en-US" sz="2400" b="1" dirty="0"/>
          </a:br>
          <a:r>
            <a:rPr lang="en-US" sz="2400" b="1" dirty="0"/>
            <a:t>data</a:t>
          </a:r>
        </a:p>
      </dgm:t>
    </dgm:pt>
    <dgm:pt modelId="{4D0CCF7E-4481-42D2-95B3-0CB4029368E1}" type="parTrans" cxnId="{EA2FD3B8-722B-4877-B8F1-EEA7710C1B84}">
      <dgm:prSet/>
      <dgm:spPr/>
      <dgm:t>
        <a:bodyPr/>
        <a:lstStyle/>
        <a:p>
          <a:endParaRPr lang="en-US"/>
        </a:p>
      </dgm:t>
    </dgm:pt>
    <dgm:pt modelId="{8EB806C9-A9BC-450F-B9C3-AC2ED6D3AF68}" type="sibTrans" cxnId="{EA2FD3B8-722B-4877-B8F1-EEA7710C1B84}">
      <dgm:prSet/>
      <dgm:spPr/>
      <dgm:t>
        <a:bodyPr/>
        <a:lstStyle/>
        <a:p>
          <a:endParaRPr lang="en-US"/>
        </a:p>
      </dgm:t>
    </dgm:pt>
    <dgm:pt modelId="{B8FE7A32-1B20-4D46-8242-6C91907A490E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PageRank, </a:t>
          </a:r>
          <a:r>
            <a:rPr lang="en-US" sz="1800" dirty="0" err="1">
              <a:latin typeface="Calibri" pitchFamily="34" charset="0"/>
              <a:cs typeface="Calibri" pitchFamily="34" charset="0"/>
            </a:rPr>
            <a:t>SimRank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86CD367E-951E-4F4B-BFC7-6603B931690A}" type="parTrans" cxnId="{35679A9F-A9C0-40B5-BA5C-B5D89AD516EE}">
      <dgm:prSet/>
      <dgm:spPr/>
      <dgm:t>
        <a:bodyPr/>
        <a:lstStyle/>
        <a:p>
          <a:endParaRPr lang="en-US"/>
        </a:p>
      </dgm:t>
    </dgm:pt>
    <dgm:pt modelId="{03DB6E86-A49B-4AF5-9791-CBACA4C5335D}" type="sibTrans" cxnId="{35679A9F-A9C0-40B5-BA5C-B5D89AD516EE}">
      <dgm:prSet/>
      <dgm:spPr/>
      <dgm:t>
        <a:bodyPr/>
        <a:lstStyle/>
        <a:p>
          <a:endParaRPr lang="en-US"/>
        </a:p>
      </dgm:t>
    </dgm:pt>
    <dgm:pt modelId="{EFD7AB2D-81E2-448E-B54E-4F3622AF7EF9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Network Analysis</a:t>
          </a:r>
        </a:p>
      </dgm:t>
    </dgm:pt>
    <dgm:pt modelId="{36574C9A-C9D9-41B3-A499-07AB4199CF7F}" type="parTrans" cxnId="{E8E1CBC2-E886-44D5-B930-C0A4D16118C4}">
      <dgm:prSet/>
      <dgm:spPr/>
      <dgm:t>
        <a:bodyPr/>
        <a:lstStyle/>
        <a:p>
          <a:endParaRPr lang="en-US"/>
        </a:p>
      </dgm:t>
    </dgm:pt>
    <dgm:pt modelId="{0FFBD1E1-7F1E-48F7-8092-88463CF1F65B}" type="sibTrans" cxnId="{E8E1CBC2-E886-44D5-B930-C0A4D16118C4}">
      <dgm:prSet/>
      <dgm:spPr/>
      <dgm:t>
        <a:bodyPr/>
        <a:lstStyle/>
        <a:p>
          <a:endParaRPr lang="en-US"/>
        </a:p>
      </dgm:t>
    </dgm:pt>
    <dgm:pt modelId="{A0A9AC20-5EC1-4862-BFC8-870928838544}">
      <dgm:prSet phldrT="[Text]" custT="1"/>
      <dgm:spPr/>
      <dgm:t>
        <a:bodyPr/>
        <a:lstStyle/>
        <a:p>
          <a:r>
            <a:rPr lang="en-US" sz="2400" b="1" dirty="0"/>
            <a:t>Infinite </a:t>
          </a:r>
          <a:br>
            <a:rPr lang="en-US" sz="2400" b="1" dirty="0"/>
          </a:br>
          <a:r>
            <a:rPr lang="en-US" sz="2400" b="1" dirty="0"/>
            <a:t>data</a:t>
          </a:r>
        </a:p>
      </dgm:t>
    </dgm:pt>
    <dgm:pt modelId="{69D52F25-6ACE-45DA-A9E8-1893E3A26C8C}" type="parTrans" cxnId="{E39A2E7D-4B01-443C-A093-8728A9F528A1}">
      <dgm:prSet/>
      <dgm:spPr/>
      <dgm:t>
        <a:bodyPr/>
        <a:lstStyle/>
        <a:p>
          <a:endParaRPr lang="en-US"/>
        </a:p>
      </dgm:t>
    </dgm:pt>
    <dgm:pt modelId="{FF5EAA6B-D3D9-4221-A79F-E9B4930D1CEF}" type="sibTrans" cxnId="{E39A2E7D-4B01-443C-A093-8728A9F528A1}">
      <dgm:prSet/>
      <dgm:spPr/>
      <dgm:t>
        <a:bodyPr/>
        <a:lstStyle/>
        <a:p>
          <a:endParaRPr lang="en-US"/>
        </a:p>
      </dgm:t>
    </dgm:pt>
    <dgm:pt modelId="{6856B0CF-FE68-485F-BF49-CA4A93F4F38C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Filtering data streams</a:t>
          </a:r>
        </a:p>
      </dgm:t>
    </dgm:pt>
    <dgm:pt modelId="{B52856D9-283B-499D-AE83-3A1B0694F8DA}" type="parTrans" cxnId="{1151B3DC-BFA5-46C2-A674-0EE40A938C5A}">
      <dgm:prSet/>
      <dgm:spPr/>
      <dgm:t>
        <a:bodyPr/>
        <a:lstStyle/>
        <a:p>
          <a:endParaRPr lang="en-US"/>
        </a:p>
      </dgm:t>
    </dgm:pt>
    <dgm:pt modelId="{60145AD2-C0A0-4426-8839-F8800D94963F}" type="sibTrans" cxnId="{1151B3DC-BFA5-46C2-A674-0EE40A938C5A}">
      <dgm:prSet/>
      <dgm:spPr/>
      <dgm:t>
        <a:bodyPr/>
        <a:lstStyle/>
        <a:p>
          <a:endParaRPr lang="en-US"/>
        </a:p>
      </dgm:t>
    </dgm:pt>
    <dgm:pt modelId="{5DA147F9-347F-4A9B-99C6-4679CBA742BD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Web advertising</a:t>
          </a:r>
        </a:p>
      </dgm:t>
    </dgm:pt>
    <dgm:pt modelId="{0DD651B9-CD26-4B12-B47E-A345F5C781A5}" type="parTrans" cxnId="{D2E71B6A-2ED0-4063-83D4-B7F1634C0332}">
      <dgm:prSet/>
      <dgm:spPr/>
      <dgm:t>
        <a:bodyPr/>
        <a:lstStyle/>
        <a:p>
          <a:endParaRPr lang="en-US"/>
        </a:p>
      </dgm:t>
    </dgm:pt>
    <dgm:pt modelId="{A279CC5C-DF39-4624-BFA5-ADC04410EA91}" type="sibTrans" cxnId="{D2E71B6A-2ED0-4063-83D4-B7F1634C0332}">
      <dgm:prSet/>
      <dgm:spPr/>
      <dgm:t>
        <a:bodyPr/>
        <a:lstStyle/>
        <a:p>
          <a:endParaRPr lang="en-US"/>
        </a:p>
      </dgm:t>
    </dgm:pt>
    <dgm:pt modelId="{91B14D9B-61DF-4421-AF43-318BB0021BDF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Dimensionality reduction</a:t>
          </a:r>
        </a:p>
      </dgm:t>
    </dgm:pt>
    <dgm:pt modelId="{6B1A9D79-1E1A-438E-9974-41204E573EDC}" type="parTrans" cxnId="{CDF2CC16-ED87-4552-8B18-DAAA2A151437}">
      <dgm:prSet/>
      <dgm:spPr/>
      <dgm:t>
        <a:bodyPr/>
        <a:lstStyle/>
        <a:p>
          <a:endParaRPr lang="en-US"/>
        </a:p>
      </dgm:t>
    </dgm:pt>
    <dgm:pt modelId="{5E874D73-6215-4109-909C-386CFCBBE123}" type="sibTrans" cxnId="{CDF2CC16-ED87-4552-8B18-DAAA2A151437}">
      <dgm:prSet/>
      <dgm:spPr/>
      <dgm:t>
        <a:bodyPr/>
        <a:lstStyle/>
        <a:p>
          <a:endParaRPr lang="en-US"/>
        </a:p>
      </dgm:t>
    </dgm:pt>
    <dgm:pt modelId="{FF0CDCCC-6F78-4064-A419-5EC5C753206F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Spam Detection</a:t>
          </a:r>
        </a:p>
      </dgm:t>
    </dgm:pt>
    <dgm:pt modelId="{C96EA5C7-A653-4A83-8F75-8585A07C9C8F}" type="parTrans" cxnId="{CD174D1A-F576-42A5-8360-9F1F6FB5C8D5}">
      <dgm:prSet/>
      <dgm:spPr/>
      <dgm:t>
        <a:bodyPr/>
        <a:lstStyle/>
        <a:p>
          <a:endParaRPr lang="en-US"/>
        </a:p>
      </dgm:t>
    </dgm:pt>
    <dgm:pt modelId="{8E668476-E60C-485B-B9C7-8F9496C26DF3}" type="sibTrans" cxnId="{CD174D1A-F576-42A5-8360-9F1F6FB5C8D5}">
      <dgm:prSet/>
      <dgm:spPr/>
      <dgm:t>
        <a:bodyPr/>
        <a:lstStyle/>
        <a:p>
          <a:endParaRPr lang="en-US"/>
        </a:p>
      </dgm:t>
    </dgm:pt>
    <dgm:pt modelId="{06D87D35-A66C-427C-B6DB-AF958D65D6B3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Queries on streams</a:t>
          </a:r>
        </a:p>
      </dgm:t>
    </dgm:pt>
    <dgm:pt modelId="{9A4B31E9-014C-4B63-A219-5A63A8ACB829}" type="parTrans" cxnId="{03033C8E-546A-4636-B996-DCA3A7F5D692}">
      <dgm:prSet/>
      <dgm:spPr/>
      <dgm:t>
        <a:bodyPr/>
        <a:lstStyle/>
        <a:p>
          <a:endParaRPr lang="en-US"/>
        </a:p>
      </dgm:t>
    </dgm:pt>
    <dgm:pt modelId="{AC1F3899-4696-4923-97F3-8D3FBB96254A}" type="sibTrans" cxnId="{03033C8E-546A-4636-B996-DCA3A7F5D692}">
      <dgm:prSet/>
      <dgm:spPr/>
      <dgm:t>
        <a:bodyPr/>
        <a:lstStyle/>
        <a:p>
          <a:endParaRPr lang="en-US"/>
        </a:p>
      </dgm:t>
    </dgm:pt>
    <dgm:pt modelId="{EA22DC01-B1C3-4425-86ED-5B66953397A8}">
      <dgm:prSet phldrT="[Text]" custT="1"/>
      <dgm:spPr/>
      <dgm:t>
        <a:bodyPr/>
        <a:lstStyle/>
        <a:p>
          <a:r>
            <a:rPr lang="en-US" sz="2400" b="1" dirty="0"/>
            <a:t>Machine learning</a:t>
          </a:r>
        </a:p>
      </dgm:t>
    </dgm:pt>
    <dgm:pt modelId="{5D0A80B1-3E50-448A-A64D-AD1355ED3022}" type="parTrans" cxnId="{6DB72DBE-E82A-47EF-ACEA-E04B7B517F26}">
      <dgm:prSet/>
      <dgm:spPr/>
      <dgm:t>
        <a:bodyPr/>
        <a:lstStyle/>
        <a:p>
          <a:endParaRPr lang="en-US"/>
        </a:p>
      </dgm:t>
    </dgm:pt>
    <dgm:pt modelId="{A9D991C7-41FC-48B5-87C1-98EB407695FE}" type="sibTrans" cxnId="{6DB72DBE-E82A-47EF-ACEA-E04B7B517F26}">
      <dgm:prSet/>
      <dgm:spPr/>
      <dgm:t>
        <a:bodyPr/>
        <a:lstStyle/>
        <a:p>
          <a:endParaRPr lang="en-US"/>
        </a:p>
      </dgm:t>
    </dgm:pt>
    <dgm:pt modelId="{BC15291E-510A-4A20-8D69-B0F2ACBA3CC6}">
      <dgm:prSet phldrT="[Text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SVM</a:t>
          </a:r>
        </a:p>
      </dgm:t>
    </dgm:pt>
    <dgm:pt modelId="{DDAF1636-99A0-4E4C-BF8B-7A50EC838E24}" type="parTrans" cxnId="{53D00FBE-0B8C-44B8-BD7B-FF723D810987}">
      <dgm:prSet/>
      <dgm:spPr/>
      <dgm:t>
        <a:bodyPr/>
        <a:lstStyle/>
        <a:p>
          <a:endParaRPr lang="en-US"/>
        </a:p>
      </dgm:t>
    </dgm:pt>
    <dgm:pt modelId="{25F65FF3-A145-4450-BC4A-2BD6189C0F89}" type="sibTrans" cxnId="{53D00FBE-0B8C-44B8-BD7B-FF723D810987}">
      <dgm:prSet/>
      <dgm:spPr/>
      <dgm:t>
        <a:bodyPr/>
        <a:lstStyle/>
        <a:p>
          <a:endParaRPr lang="en-US"/>
        </a:p>
      </dgm:t>
    </dgm:pt>
    <dgm:pt modelId="{86AB53FA-67D7-4EE7-8555-3EE8EB6FA4C8}">
      <dgm:prSet phldrT="[Text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Decision Trees</a:t>
          </a:r>
        </a:p>
      </dgm:t>
    </dgm:pt>
    <dgm:pt modelId="{EA03EBDD-B26B-4044-993F-F3F8F5C83B54}" type="parTrans" cxnId="{6723F50B-AA47-4273-81EA-65E1F5EA34FA}">
      <dgm:prSet/>
      <dgm:spPr/>
      <dgm:t>
        <a:bodyPr/>
        <a:lstStyle/>
        <a:p>
          <a:endParaRPr lang="en-US"/>
        </a:p>
      </dgm:t>
    </dgm:pt>
    <dgm:pt modelId="{AD9FF113-925C-46F3-AC17-3E3C7A57FE37}" type="sibTrans" cxnId="{6723F50B-AA47-4273-81EA-65E1F5EA34FA}">
      <dgm:prSet/>
      <dgm:spPr/>
      <dgm:t>
        <a:bodyPr/>
        <a:lstStyle/>
        <a:p>
          <a:endParaRPr lang="en-US"/>
        </a:p>
      </dgm:t>
    </dgm:pt>
    <dgm:pt modelId="{67EC18BA-DB21-4AAD-BE8A-067C85A9B73E}">
      <dgm:prSet phldrT="[Text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Perceptron, </a:t>
          </a:r>
          <a:r>
            <a:rPr lang="en-US" sz="1800" dirty="0" err="1">
              <a:latin typeface="Calibri" pitchFamily="34" charset="0"/>
              <a:cs typeface="Calibri" pitchFamily="34" charset="0"/>
            </a:rPr>
            <a:t>kNN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8918E5B2-4513-4EC4-8164-E88158F78E11}" type="parTrans" cxnId="{090367F2-2F9D-429E-8090-D374C3282399}">
      <dgm:prSet/>
      <dgm:spPr/>
      <dgm:t>
        <a:bodyPr/>
        <a:lstStyle/>
        <a:p>
          <a:endParaRPr lang="en-US"/>
        </a:p>
      </dgm:t>
    </dgm:pt>
    <dgm:pt modelId="{FAC02AF5-6F72-4EED-98CA-D68C7F3B5D5A}" type="sibTrans" cxnId="{090367F2-2F9D-429E-8090-D374C3282399}">
      <dgm:prSet/>
      <dgm:spPr/>
      <dgm:t>
        <a:bodyPr/>
        <a:lstStyle/>
        <a:p>
          <a:endParaRPr lang="en-US"/>
        </a:p>
      </dgm:t>
    </dgm:pt>
    <dgm:pt modelId="{7D17D413-1C96-46A5-9E85-72C6636AE3C5}">
      <dgm:prSet phldrT="[Text]" custT="1"/>
      <dgm:spPr/>
      <dgm:t>
        <a:bodyPr/>
        <a:lstStyle/>
        <a:p>
          <a:r>
            <a:rPr lang="en-US" sz="2400" b="1" dirty="0"/>
            <a:t>Apps</a:t>
          </a:r>
        </a:p>
      </dgm:t>
    </dgm:pt>
    <dgm:pt modelId="{91A59BF2-53A7-4244-ADC4-8913701DE4BA}" type="parTrans" cxnId="{D9E35F5C-9C04-4B00-BAD8-AD36F1DD39DE}">
      <dgm:prSet/>
      <dgm:spPr/>
      <dgm:t>
        <a:bodyPr/>
        <a:lstStyle/>
        <a:p>
          <a:endParaRPr lang="en-US"/>
        </a:p>
      </dgm:t>
    </dgm:pt>
    <dgm:pt modelId="{06AA36B4-E14B-4E14-B273-C8197A0B582E}" type="sibTrans" cxnId="{D9E35F5C-9C04-4B00-BAD8-AD36F1DD39DE}">
      <dgm:prSet/>
      <dgm:spPr/>
      <dgm:t>
        <a:bodyPr/>
        <a:lstStyle/>
        <a:p>
          <a:endParaRPr lang="en-US"/>
        </a:p>
      </dgm:t>
    </dgm:pt>
    <dgm:pt modelId="{A9A35E3D-01EA-46C6-AED8-865E91E9D6C9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rgbClr val="333399"/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Recommender systems</a:t>
          </a:r>
        </a:p>
      </dgm:t>
    </dgm:pt>
    <dgm:pt modelId="{0C34515A-9947-4AC4-8E07-6D77FB8F1E95}" type="parTrans" cxnId="{5018CE96-E6CC-471E-9B9C-30F70F6B8CE7}">
      <dgm:prSet/>
      <dgm:spPr/>
      <dgm:t>
        <a:bodyPr/>
        <a:lstStyle/>
        <a:p>
          <a:endParaRPr lang="en-US"/>
        </a:p>
      </dgm:t>
    </dgm:pt>
    <dgm:pt modelId="{3C0EBF76-BD27-4964-B79F-79CC6413DFD1}" type="sibTrans" cxnId="{5018CE96-E6CC-471E-9B9C-30F70F6B8CE7}">
      <dgm:prSet/>
      <dgm:spPr/>
      <dgm:t>
        <a:bodyPr/>
        <a:lstStyle/>
        <a:p>
          <a:endParaRPr lang="en-US"/>
        </a:p>
      </dgm:t>
    </dgm:pt>
    <dgm:pt modelId="{A5325020-A43F-4DC5-B91A-865612236E1B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rgbClr val="333399"/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Association Rules</a:t>
          </a:r>
        </a:p>
      </dgm:t>
    </dgm:pt>
    <dgm:pt modelId="{B397B1E6-BB15-4DF4-B38A-02A5DF7C7E5D}" type="parTrans" cxnId="{0949B049-F928-4520-A037-C172C962E0C9}">
      <dgm:prSet/>
      <dgm:spPr/>
      <dgm:t>
        <a:bodyPr/>
        <a:lstStyle/>
        <a:p>
          <a:endParaRPr lang="en-US"/>
        </a:p>
      </dgm:t>
    </dgm:pt>
    <dgm:pt modelId="{E5885318-4367-4D45-A1BC-C2768E0C5F2B}" type="sibTrans" cxnId="{0949B049-F928-4520-A037-C172C962E0C9}">
      <dgm:prSet/>
      <dgm:spPr/>
      <dgm:t>
        <a:bodyPr/>
        <a:lstStyle/>
        <a:p>
          <a:endParaRPr lang="en-US"/>
        </a:p>
      </dgm:t>
    </dgm:pt>
    <dgm:pt modelId="{63784350-6FB5-4F39-A0AA-A76D20385A1A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rgbClr val="333399"/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Duplicate document detection</a:t>
          </a:r>
        </a:p>
      </dgm:t>
    </dgm:pt>
    <dgm:pt modelId="{02F99CF5-BE6F-4557-8BB4-68B7181CCBA5}" type="parTrans" cxnId="{CDAE2543-0EE1-4B34-B52E-A8EEEA699492}">
      <dgm:prSet/>
      <dgm:spPr/>
      <dgm:t>
        <a:bodyPr/>
        <a:lstStyle/>
        <a:p>
          <a:endParaRPr lang="en-US"/>
        </a:p>
      </dgm:t>
    </dgm:pt>
    <dgm:pt modelId="{E47CBEBB-6EFF-43F4-952B-B6C93B5E9493}" type="sibTrans" cxnId="{CDAE2543-0EE1-4B34-B52E-A8EEEA699492}">
      <dgm:prSet/>
      <dgm:spPr/>
      <dgm:t>
        <a:bodyPr/>
        <a:lstStyle/>
        <a:p>
          <a:endParaRPr lang="en-US"/>
        </a:p>
      </dgm:t>
    </dgm:pt>
    <dgm:pt modelId="{5473F14B-8F21-412E-B8DE-EADF32D6F521}" type="pres">
      <dgm:prSet presAssocID="{7DAF4A99-25E1-44F9-90C0-EA66CF00B3B6}" presName="theList" presStyleCnt="0">
        <dgm:presLayoutVars>
          <dgm:dir/>
          <dgm:animLvl val="lvl"/>
          <dgm:resizeHandles val="exact"/>
        </dgm:presLayoutVars>
      </dgm:prSet>
      <dgm:spPr/>
    </dgm:pt>
    <dgm:pt modelId="{C0D74A84-CA9B-4A55-82D3-C4473BCAB74F}" type="pres">
      <dgm:prSet presAssocID="{B28448BA-C9A8-43EB-A9DB-A0137196E3B9}" presName="compNode" presStyleCnt="0"/>
      <dgm:spPr/>
    </dgm:pt>
    <dgm:pt modelId="{F5FB40AB-A8F0-43CC-AED2-A0B6D3491F03}" type="pres">
      <dgm:prSet presAssocID="{B28448BA-C9A8-43EB-A9DB-A0137196E3B9}" presName="aNode" presStyleLbl="bgShp" presStyleIdx="0" presStyleCnt="5"/>
      <dgm:spPr/>
    </dgm:pt>
    <dgm:pt modelId="{189EA2CD-99B4-4604-BDBC-34AEB91058A9}" type="pres">
      <dgm:prSet presAssocID="{B28448BA-C9A8-43EB-A9DB-A0137196E3B9}" presName="textNode" presStyleLbl="bgShp" presStyleIdx="0" presStyleCnt="5"/>
      <dgm:spPr/>
    </dgm:pt>
    <dgm:pt modelId="{051CD919-C14E-4FF7-A82B-674D57B30AF8}" type="pres">
      <dgm:prSet presAssocID="{B28448BA-C9A8-43EB-A9DB-A0137196E3B9}" presName="compChildNode" presStyleCnt="0"/>
      <dgm:spPr/>
    </dgm:pt>
    <dgm:pt modelId="{151EFC3A-4B26-48D8-87A4-D28DC0264B02}" type="pres">
      <dgm:prSet presAssocID="{B28448BA-C9A8-43EB-A9DB-A0137196E3B9}" presName="theInnerList" presStyleCnt="0"/>
      <dgm:spPr/>
    </dgm:pt>
    <dgm:pt modelId="{D6B8C86D-B5C5-4707-BB1C-60E6EB9E4EBA}" type="pres">
      <dgm:prSet presAssocID="{E9F388D8-C9C2-45F4-B532-779E8C2CB5E8}" presName="childNode" presStyleLbl="node1" presStyleIdx="0" presStyleCnt="15">
        <dgm:presLayoutVars>
          <dgm:bulletEnabled val="1"/>
        </dgm:presLayoutVars>
      </dgm:prSet>
      <dgm:spPr/>
    </dgm:pt>
    <dgm:pt modelId="{FEA7308F-F292-4734-BC92-11C7BB5AF5E5}" type="pres">
      <dgm:prSet presAssocID="{E9F388D8-C9C2-45F4-B532-779E8C2CB5E8}" presName="aSpace2" presStyleCnt="0"/>
      <dgm:spPr/>
    </dgm:pt>
    <dgm:pt modelId="{20F65450-B565-4F6E-8CBD-65CD2502E3B0}" type="pres">
      <dgm:prSet presAssocID="{E12CEE09-DEBB-4435-B911-A40A12F7930D}" presName="childNode" presStyleLbl="node1" presStyleIdx="1" presStyleCnt="15">
        <dgm:presLayoutVars>
          <dgm:bulletEnabled val="1"/>
        </dgm:presLayoutVars>
      </dgm:prSet>
      <dgm:spPr/>
    </dgm:pt>
    <dgm:pt modelId="{1943ED51-E95A-4F6E-A717-80400DEEEE20}" type="pres">
      <dgm:prSet presAssocID="{E12CEE09-DEBB-4435-B911-A40A12F7930D}" presName="aSpace2" presStyleCnt="0"/>
      <dgm:spPr/>
    </dgm:pt>
    <dgm:pt modelId="{80F88CB8-4B64-4172-B897-E8F8383812F7}" type="pres">
      <dgm:prSet presAssocID="{91B14D9B-61DF-4421-AF43-318BB0021BDF}" presName="childNode" presStyleLbl="node1" presStyleIdx="2" presStyleCnt="15">
        <dgm:presLayoutVars>
          <dgm:bulletEnabled val="1"/>
        </dgm:presLayoutVars>
      </dgm:prSet>
      <dgm:spPr/>
    </dgm:pt>
    <dgm:pt modelId="{DC9EA69A-B885-4DA4-818F-1748672594CF}" type="pres">
      <dgm:prSet presAssocID="{B28448BA-C9A8-43EB-A9DB-A0137196E3B9}" presName="aSpace" presStyleCnt="0"/>
      <dgm:spPr/>
    </dgm:pt>
    <dgm:pt modelId="{3A6F3D38-6FA6-469E-B3C3-234BD62E4CCA}" type="pres">
      <dgm:prSet presAssocID="{5FC74589-1769-4EB4-9E51-9D82632D2E02}" presName="compNode" presStyleCnt="0"/>
      <dgm:spPr/>
    </dgm:pt>
    <dgm:pt modelId="{C1CD2EAA-2E66-4BDA-BB6E-F99B46E1B919}" type="pres">
      <dgm:prSet presAssocID="{5FC74589-1769-4EB4-9E51-9D82632D2E02}" presName="aNode" presStyleLbl="bgShp" presStyleIdx="1" presStyleCnt="5"/>
      <dgm:spPr/>
    </dgm:pt>
    <dgm:pt modelId="{727186A0-986E-40DF-85B7-ACC6191E0924}" type="pres">
      <dgm:prSet presAssocID="{5FC74589-1769-4EB4-9E51-9D82632D2E02}" presName="textNode" presStyleLbl="bgShp" presStyleIdx="1" presStyleCnt="5"/>
      <dgm:spPr/>
    </dgm:pt>
    <dgm:pt modelId="{F4329E4E-5431-4760-B147-9E77700EF61A}" type="pres">
      <dgm:prSet presAssocID="{5FC74589-1769-4EB4-9E51-9D82632D2E02}" presName="compChildNode" presStyleCnt="0"/>
      <dgm:spPr/>
    </dgm:pt>
    <dgm:pt modelId="{B5C22EF8-EBFA-4704-BF77-C1B26E178B0D}" type="pres">
      <dgm:prSet presAssocID="{5FC74589-1769-4EB4-9E51-9D82632D2E02}" presName="theInnerList" presStyleCnt="0"/>
      <dgm:spPr/>
    </dgm:pt>
    <dgm:pt modelId="{EFE71110-9F14-440A-945D-9BFF90054013}" type="pres">
      <dgm:prSet presAssocID="{B8FE7A32-1B20-4D46-8242-6C91907A490E}" presName="childNode" presStyleLbl="node1" presStyleIdx="3" presStyleCnt="15">
        <dgm:presLayoutVars>
          <dgm:bulletEnabled val="1"/>
        </dgm:presLayoutVars>
      </dgm:prSet>
      <dgm:spPr/>
    </dgm:pt>
    <dgm:pt modelId="{35EA0CEB-E637-4D3C-96EF-C8D3B04060F2}" type="pres">
      <dgm:prSet presAssocID="{B8FE7A32-1B20-4D46-8242-6C91907A490E}" presName="aSpace2" presStyleCnt="0"/>
      <dgm:spPr/>
    </dgm:pt>
    <dgm:pt modelId="{9E190C18-AEDE-45E1-8A46-924B1190ACB6}" type="pres">
      <dgm:prSet presAssocID="{EFD7AB2D-81E2-448E-B54E-4F3622AF7EF9}" presName="childNode" presStyleLbl="node1" presStyleIdx="4" presStyleCnt="15">
        <dgm:presLayoutVars>
          <dgm:bulletEnabled val="1"/>
        </dgm:presLayoutVars>
      </dgm:prSet>
      <dgm:spPr/>
    </dgm:pt>
    <dgm:pt modelId="{1E1AD27B-2438-4D0B-AB02-AF912F764D09}" type="pres">
      <dgm:prSet presAssocID="{EFD7AB2D-81E2-448E-B54E-4F3622AF7EF9}" presName="aSpace2" presStyleCnt="0"/>
      <dgm:spPr/>
    </dgm:pt>
    <dgm:pt modelId="{EB498954-62A4-422D-9DE3-1FA74DD1D37F}" type="pres">
      <dgm:prSet presAssocID="{FF0CDCCC-6F78-4064-A419-5EC5C753206F}" presName="childNode" presStyleLbl="node1" presStyleIdx="5" presStyleCnt="15">
        <dgm:presLayoutVars>
          <dgm:bulletEnabled val="1"/>
        </dgm:presLayoutVars>
      </dgm:prSet>
      <dgm:spPr/>
    </dgm:pt>
    <dgm:pt modelId="{BB3C6D49-326B-48DE-AC1D-9DC877BB01DD}" type="pres">
      <dgm:prSet presAssocID="{5FC74589-1769-4EB4-9E51-9D82632D2E02}" presName="aSpace" presStyleCnt="0"/>
      <dgm:spPr/>
    </dgm:pt>
    <dgm:pt modelId="{EF090B29-38A2-4F08-90FA-7BB67BE8B3E2}" type="pres">
      <dgm:prSet presAssocID="{A0A9AC20-5EC1-4862-BFC8-870928838544}" presName="compNode" presStyleCnt="0"/>
      <dgm:spPr/>
    </dgm:pt>
    <dgm:pt modelId="{9A6AB0E7-12CE-4F4C-9194-CFD62AA0E26B}" type="pres">
      <dgm:prSet presAssocID="{A0A9AC20-5EC1-4862-BFC8-870928838544}" presName="aNode" presStyleLbl="bgShp" presStyleIdx="2" presStyleCnt="5"/>
      <dgm:spPr/>
    </dgm:pt>
    <dgm:pt modelId="{4735A497-84C1-49AD-B2D7-A0E2E20F2536}" type="pres">
      <dgm:prSet presAssocID="{A0A9AC20-5EC1-4862-BFC8-870928838544}" presName="textNode" presStyleLbl="bgShp" presStyleIdx="2" presStyleCnt="5"/>
      <dgm:spPr/>
    </dgm:pt>
    <dgm:pt modelId="{5235814C-D240-476B-A6EA-F820ADA9F290}" type="pres">
      <dgm:prSet presAssocID="{A0A9AC20-5EC1-4862-BFC8-870928838544}" presName="compChildNode" presStyleCnt="0"/>
      <dgm:spPr/>
    </dgm:pt>
    <dgm:pt modelId="{F8C87951-0BEC-442E-BD13-E67FB71AC42B}" type="pres">
      <dgm:prSet presAssocID="{A0A9AC20-5EC1-4862-BFC8-870928838544}" presName="theInnerList" presStyleCnt="0"/>
      <dgm:spPr/>
    </dgm:pt>
    <dgm:pt modelId="{DECF7DEE-4FD4-4CE5-AEDF-10353AC11531}" type="pres">
      <dgm:prSet presAssocID="{6856B0CF-FE68-485F-BF49-CA4A93F4F38C}" presName="childNode" presStyleLbl="node1" presStyleIdx="6" presStyleCnt="15">
        <dgm:presLayoutVars>
          <dgm:bulletEnabled val="1"/>
        </dgm:presLayoutVars>
      </dgm:prSet>
      <dgm:spPr/>
    </dgm:pt>
    <dgm:pt modelId="{739A0DE6-D28A-493F-A1CB-4B3CCAC72873}" type="pres">
      <dgm:prSet presAssocID="{6856B0CF-FE68-485F-BF49-CA4A93F4F38C}" presName="aSpace2" presStyleCnt="0"/>
      <dgm:spPr/>
    </dgm:pt>
    <dgm:pt modelId="{02FBE83C-F7E3-4AC9-9A61-66BF67D7D8B6}" type="pres">
      <dgm:prSet presAssocID="{5DA147F9-347F-4A9B-99C6-4679CBA742BD}" presName="childNode" presStyleLbl="node1" presStyleIdx="7" presStyleCnt="15">
        <dgm:presLayoutVars>
          <dgm:bulletEnabled val="1"/>
        </dgm:presLayoutVars>
      </dgm:prSet>
      <dgm:spPr/>
    </dgm:pt>
    <dgm:pt modelId="{87C5B8B3-4388-4867-AA6C-4B2D717EAAF2}" type="pres">
      <dgm:prSet presAssocID="{5DA147F9-347F-4A9B-99C6-4679CBA742BD}" presName="aSpace2" presStyleCnt="0"/>
      <dgm:spPr/>
    </dgm:pt>
    <dgm:pt modelId="{1EC52667-0754-4666-9083-6E56A0F9B67B}" type="pres">
      <dgm:prSet presAssocID="{06D87D35-A66C-427C-B6DB-AF958D65D6B3}" presName="childNode" presStyleLbl="node1" presStyleIdx="8" presStyleCnt="15">
        <dgm:presLayoutVars>
          <dgm:bulletEnabled val="1"/>
        </dgm:presLayoutVars>
      </dgm:prSet>
      <dgm:spPr/>
    </dgm:pt>
    <dgm:pt modelId="{9C67C073-8031-4FB8-83D0-BB3987979FB7}" type="pres">
      <dgm:prSet presAssocID="{A0A9AC20-5EC1-4862-BFC8-870928838544}" presName="aSpace" presStyleCnt="0"/>
      <dgm:spPr/>
    </dgm:pt>
    <dgm:pt modelId="{3D53649F-3A9D-48AC-B3B4-F9359FF49907}" type="pres">
      <dgm:prSet presAssocID="{EA22DC01-B1C3-4425-86ED-5B66953397A8}" presName="compNode" presStyleCnt="0"/>
      <dgm:spPr/>
    </dgm:pt>
    <dgm:pt modelId="{18B77C7D-672C-4358-9CA6-BD8FA6E2302A}" type="pres">
      <dgm:prSet presAssocID="{EA22DC01-B1C3-4425-86ED-5B66953397A8}" presName="aNode" presStyleLbl="bgShp" presStyleIdx="3" presStyleCnt="5"/>
      <dgm:spPr/>
    </dgm:pt>
    <dgm:pt modelId="{AB95B1F2-DB60-4BC5-81D3-1FA274FF69C7}" type="pres">
      <dgm:prSet presAssocID="{EA22DC01-B1C3-4425-86ED-5B66953397A8}" presName="textNode" presStyleLbl="bgShp" presStyleIdx="3" presStyleCnt="5"/>
      <dgm:spPr/>
    </dgm:pt>
    <dgm:pt modelId="{9D4EF955-0664-47BE-890F-75DA470A2A2E}" type="pres">
      <dgm:prSet presAssocID="{EA22DC01-B1C3-4425-86ED-5B66953397A8}" presName="compChildNode" presStyleCnt="0"/>
      <dgm:spPr/>
    </dgm:pt>
    <dgm:pt modelId="{CCD58064-6258-410C-B1E0-023DF3946A43}" type="pres">
      <dgm:prSet presAssocID="{EA22DC01-B1C3-4425-86ED-5B66953397A8}" presName="theInnerList" presStyleCnt="0"/>
      <dgm:spPr/>
    </dgm:pt>
    <dgm:pt modelId="{204F3481-2F4C-45A5-A0A1-C088684F0126}" type="pres">
      <dgm:prSet presAssocID="{BC15291E-510A-4A20-8D69-B0F2ACBA3CC6}" presName="childNode" presStyleLbl="node1" presStyleIdx="9" presStyleCnt="15">
        <dgm:presLayoutVars>
          <dgm:bulletEnabled val="1"/>
        </dgm:presLayoutVars>
      </dgm:prSet>
      <dgm:spPr/>
    </dgm:pt>
    <dgm:pt modelId="{B768FAA9-E2C4-4A6B-82D8-EF54C53E14D8}" type="pres">
      <dgm:prSet presAssocID="{BC15291E-510A-4A20-8D69-B0F2ACBA3CC6}" presName="aSpace2" presStyleCnt="0"/>
      <dgm:spPr/>
    </dgm:pt>
    <dgm:pt modelId="{0F3CAB81-CF76-498F-9619-BAF8144FA3C3}" type="pres">
      <dgm:prSet presAssocID="{86AB53FA-67D7-4EE7-8555-3EE8EB6FA4C8}" presName="childNode" presStyleLbl="node1" presStyleIdx="10" presStyleCnt="15">
        <dgm:presLayoutVars>
          <dgm:bulletEnabled val="1"/>
        </dgm:presLayoutVars>
      </dgm:prSet>
      <dgm:spPr/>
    </dgm:pt>
    <dgm:pt modelId="{0E0C811E-F3C5-4F24-A485-437F0C0EAD6A}" type="pres">
      <dgm:prSet presAssocID="{86AB53FA-67D7-4EE7-8555-3EE8EB6FA4C8}" presName="aSpace2" presStyleCnt="0"/>
      <dgm:spPr/>
    </dgm:pt>
    <dgm:pt modelId="{80762C44-FA02-441A-8A8D-FC00E4F372F1}" type="pres">
      <dgm:prSet presAssocID="{67EC18BA-DB21-4AAD-BE8A-067C85A9B73E}" presName="childNode" presStyleLbl="node1" presStyleIdx="11" presStyleCnt="15">
        <dgm:presLayoutVars>
          <dgm:bulletEnabled val="1"/>
        </dgm:presLayoutVars>
      </dgm:prSet>
      <dgm:spPr/>
    </dgm:pt>
    <dgm:pt modelId="{1EEF13C7-AF43-4380-A8A5-F72A5D476D05}" type="pres">
      <dgm:prSet presAssocID="{EA22DC01-B1C3-4425-86ED-5B66953397A8}" presName="aSpace" presStyleCnt="0"/>
      <dgm:spPr/>
    </dgm:pt>
    <dgm:pt modelId="{0618492F-D453-4601-9C36-8CE6AA153D1B}" type="pres">
      <dgm:prSet presAssocID="{7D17D413-1C96-46A5-9E85-72C6636AE3C5}" presName="compNode" presStyleCnt="0"/>
      <dgm:spPr/>
    </dgm:pt>
    <dgm:pt modelId="{5A591EE2-4B7B-40DB-B051-D75F7BFEDDD6}" type="pres">
      <dgm:prSet presAssocID="{7D17D413-1C96-46A5-9E85-72C6636AE3C5}" presName="aNode" presStyleLbl="bgShp" presStyleIdx="4" presStyleCnt="5"/>
      <dgm:spPr/>
    </dgm:pt>
    <dgm:pt modelId="{34BAB90F-F3E5-4FFB-A339-2946D1CD0CCB}" type="pres">
      <dgm:prSet presAssocID="{7D17D413-1C96-46A5-9E85-72C6636AE3C5}" presName="textNode" presStyleLbl="bgShp" presStyleIdx="4" presStyleCnt="5"/>
      <dgm:spPr/>
    </dgm:pt>
    <dgm:pt modelId="{BA794F96-F89B-483A-BF3A-9118CA9CCDA4}" type="pres">
      <dgm:prSet presAssocID="{7D17D413-1C96-46A5-9E85-72C6636AE3C5}" presName="compChildNode" presStyleCnt="0"/>
      <dgm:spPr/>
    </dgm:pt>
    <dgm:pt modelId="{76BCF6F8-619E-4477-AF5E-3CC45345624F}" type="pres">
      <dgm:prSet presAssocID="{7D17D413-1C96-46A5-9E85-72C6636AE3C5}" presName="theInnerList" presStyleCnt="0"/>
      <dgm:spPr/>
    </dgm:pt>
    <dgm:pt modelId="{F0B767F2-4C7E-481B-967C-8FE0CB529397}" type="pres">
      <dgm:prSet presAssocID="{A9A35E3D-01EA-46C6-AED8-865E91E9D6C9}" presName="childNode" presStyleLbl="node1" presStyleIdx="12" presStyleCnt="15">
        <dgm:presLayoutVars>
          <dgm:bulletEnabled val="1"/>
        </dgm:presLayoutVars>
      </dgm:prSet>
      <dgm:spPr/>
    </dgm:pt>
    <dgm:pt modelId="{B342BD1C-A54C-4F1C-A099-03A03E61088D}" type="pres">
      <dgm:prSet presAssocID="{A9A35E3D-01EA-46C6-AED8-865E91E9D6C9}" presName="aSpace2" presStyleCnt="0"/>
      <dgm:spPr/>
    </dgm:pt>
    <dgm:pt modelId="{6F277C00-29F7-4ECD-8C97-37788C7BA770}" type="pres">
      <dgm:prSet presAssocID="{A5325020-A43F-4DC5-B91A-865612236E1B}" presName="childNode" presStyleLbl="node1" presStyleIdx="13" presStyleCnt="15">
        <dgm:presLayoutVars>
          <dgm:bulletEnabled val="1"/>
        </dgm:presLayoutVars>
      </dgm:prSet>
      <dgm:spPr/>
    </dgm:pt>
    <dgm:pt modelId="{3945A699-1DD4-41EF-B849-687FF56CB987}" type="pres">
      <dgm:prSet presAssocID="{A5325020-A43F-4DC5-B91A-865612236E1B}" presName="aSpace2" presStyleCnt="0"/>
      <dgm:spPr/>
    </dgm:pt>
    <dgm:pt modelId="{6C9EBB1C-8DC1-467B-832A-DCA29AD54F62}" type="pres">
      <dgm:prSet presAssocID="{63784350-6FB5-4F39-A0AA-A76D20385A1A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0AE72C0B-2929-487F-BC63-7AA6A2796FDD}" type="presOf" srcId="{5FC74589-1769-4EB4-9E51-9D82632D2E02}" destId="{C1CD2EAA-2E66-4BDA-BB6E-F99B46E1B919}" srcOrd="0" destOrd="0" presId="urn:microsoft.com/office/officeart/2005/8/layout/lProcess2"/>
    <dgm:cxn modelId="{C462CA0B-A4FE-4BE1-930B-24B1297170CF}" type="presOf" srcId="{63784350-6FB5-4F39-A0AA-A76D20385A1A}" destId="{6C9EBB1C-8DC1-467B-832A-DCA29AD54F62}" srcOrd="0" destOrd="0" presId="urn:microsoft.com/office/officeart/2005/8/layout/lProcess2"/>
    <dgm:cxn modelId="{6723F50B-AA47-4273-81EA-65E1F5EA34FA}" srcId="{EA22DC01-B1C3-4425-86ED-5B66953397A8}" destId="{86AB53FA-67D7-4EE7-8555-3EE8EB6FA4C8}" srcOrd="1" destOrd="0" parTransId="{EA03EBDD-B26B-4044-993F-F3F8F5C83B54}" sibTransId="{AD9FF113-925C-46F3-AC17-3E3C7A57FE37}"/>
    <dgm:cxn modelId="{4E24A60D-99D4-4427-9A29-2C863AE5583D}" type="presOf" srcId="{7D17D413-1C96-46A5-9E85-72C6636AE3C5}" destId="{5A591EE2-4B7B-40DB-B051-D75F7BFEDDD6}" srcOrd="0" destOrd="0" presId="urn:microsoft.com/office/officeart/2005/8/layout/lProcess2"/>
    <dgm:cxn modelId="{60D0BB12-08A5-44D8-896D-43CE99B8476E}" type="presOf" srcId="{6856B0CF-FE68-485F-BF49-CA4A93F4F38C}" destId="{DECF7DEE-4FD4-4CE5-AEDF-10353AC11531}" srcOrd="0" destOrd="0" presId="urn:microsoft.com/office/officeart/2005/8/layout/lProcess2"/>
    <dgm:cxn modelId="{CDF2CC16-ED87-4552-8B18-DAAA2A151437}" srcId="{B28448BA-C9A8-43EB-A9DB-A0137196E3B9}" destId="{91B14D9B-61DF-4421-AF43-318BB0021BDF}" srcOrd="2" destOrd="0" parTransId="{6B1A9D79-1E1A-438E-9974-41204E573EDC}" sibTransId="{5E874D73-6215-4109-909C-386CFCBBE123}"/>
    <dgm:cxn modelId="{CD174D1A-F576-42A5-8360-9F1F6FB5C8D5}" srcId="{5FC74589-1769-4EB4-9E51-9D82632D2E02}" destId="{FF0CDCCC-6F78-4064-A419-5EC5C753206F}" srcOrd="2" destOrd="0" parTransId="{C96EA5C7-A653-4A83-8F75-8585A07C9C8F}" sibTransId="{8E668476-E60C-485B-B9C7-8F9496C26DF3}"/>
    <dgm:cxn modelId="{D6AAB61B-5587-4BB8-9049-1A8C9F1E4AF5}" type="presOf" srcId="{A0A9AC20-5EC1-4862-BFC8-870928838544}" destId="{9A6AB0E7-12CE-4F4C-9194-CFD62AA0E26B}" srcOrd="0" destOrd="0" presId="urn:microsoft.com/office/officeart/2005/8/layout/lProcess2"/>
    <dgm:cxn modelId="{7C38591D-6B4A-4501-B365-1745488399D6}" type="presOf" srcId="{A5325020-A43F-4DC5-B91A-865612236E1B}" destId="{6F277C00-29F7-4ECD-8C97-37788C7BA770}" srcOrd="0" destOrd="0" presId="urn:microsoft.com/office/officeart/2005/8/layout/lProcess2"/>
    <dgm:cxn modelId="{721BA034-D2BB-4F5E-AD28-4CD4B0B4FA35}" srcId="{7DAF4A99-25E1-44F9-90C0-EA66CF00B3B6}" destId="{B28448BA-C9A8-43EB-A9DB-A0137196E3B9}" srcOrd="0" destOrd="0" parTransId="{3A37FA3F-0269-460F-ACCD-01DD513605A2}" sibTransId="{20234B47-CD57-4C94-B27A-16836C4AA9A8}"/>
    <dgm:cxn modelId="{BF57F036-D1AD-49E6-B4FA-47DB2B8B2862}" type="presOf" srcId="{EFD7AB2D-81E2-448E-B54E-4F3622AF7EF9}" destId="{9E190C18-AEDE-45E1-8A46-924B1190ACB6}" srcOrd="0" destOrd="0" presId="urn:microsoft.com/office/officeart/2005/8/layout/lProcess2"/>
    <dgm:cxn modelId="{DA73BB40-22A3-49A5-9D03-009AC1139B43}" type="presOf" srcId="{7DAF4A99-25E1-44F9-90C0-EA66CF00B3B6}" destId="{5473F14B-8F21-412E-B8DE-EADF32D6F521}" srcOrd="0" destOrd="0" presId="urn:microsoft.com/office/officeart/2005/8/layout/lProcess2"/>
    <dgm:cxn modelId="{D9E35F5C-9C04-4B00-BAD8-AD36F1DD39DE}" srcId="{7DAF4A99-25E1-44F9-90C0-EA66CF00B3B6}" destId="{7D17D413-1C96-46A5-9E85-72C6636AE3C5}" srcOrd="4" destOrd="0" parTransId="{91A59BF2-53A7-4244-ADC4-8913701DE4BA}" sibTransId="{06AA36B4-E14B-4E14-B273-C8197A0B582E}"/>
    <dgm:cxn modelId="{CDAE2543-0EE1-4B34-B52E-A8EEEA699492}" srcId="{7D17D413-1C96-46A5-9E85-72C6636AE3C5}" destId="{63784350-6FB5-4F39-A0AA-A76D20385A1A}" srcOrd="2" destOrd="0" parTransId="{02F99CF5-BE6F-4557-8BB4-68B7181CCBA5}" sibTransId="{E47CBEBB-6EFF-43F4-952B-B6C93B5E9493}"/>
    <dgm:cxn modelId="{E0D2FB43-4A29-4BC9-AA94-704AFCA401F6}" type="presOf" srcId="{86AB53FA-67D7-4EE7-8555-3EE8EB6FA4C8}" destId="{0F3CAB81-CF76-498F-9619-BAF8144FA3C3}" srcOrd="0" destOrd="0" presId="urn:microsoft.com/office/officeart/2005/8/layout/lProcess2"/>
    <dgm:cxn modelId="{41013E66-99A9-4C59-9AF0-45EF4F7C50CA}" type="presOf" srcId="{7D17D413-1C96-46A5-9E85-72C6636AE3C5}" destId="{34BAB90F-F3E5-4FFB-A339-2946D1CD0CCB}" srcOrd="1" destOrd="0" presId="urn:microsoft.com/office/officeart/2005/8/layout/lProcess2"/>
    <dgm:cxn modelId="{0949B049-F928-4520-A037-C172C962E0C9}" srcId="{7D17D413-1C96-46A5-9E85-72C6636AE3C5}" destId="{A5325020-A43F-4DC5-B91A-865612236E1B}" srcOrd="1" destOrd="0" parTransId="{B397B1E6-BB15-4DF4-B38A-02A5DF7C7E5D}" sibTransId="{E5885318-4367-4D45-A1BC-C2768E0C5F2B}"/>
    <dgm:cxn modelId="{D2E71B6A-2ED0-4063-83D4-B7F1634C0332}" srcId="{A0A9AC20-5EC1-4862-BFC8-870928838544}" destId="{5DA147F9-347F-4A9B-99C6-4679CBA742BD}" srcOrd="1" destOrd="0" parTransId="{0DD651B9-CD26-4B12-B47E-A345F5C781A5}" sibTransId="{A279CC5C-DF39-4624-BFA5-ADC04410EA91}"/>
    <dgm:cxn modelId="{B735DB76-EF9D-422A-837C-639A3551191C}" type="presOf" srcId="{91B14D9B-61DF-4421-AF43-318BB0021BDF}" destId="{80F88CB8-4B64-4172-B897-E8F8383812F7}" srcOrd="0" destOrd="0" presId="urn:microsoft.com/office/officeart/2005/8/layout/lProcess2"/>
    <dgm:cxn modelId="{E39A2E7D-4B01-443C-A093-8728A9F528A1}" srcId="{7DAF4A99-25E1-44F9-90C0-EA66CF00B3B6}" destId="{A0A9AC20-5EC1-4862-BFC8-870928838544}" srcOrd="2" destOrd="0" parTransId="{69D52F25-6ACE-45DA-A9E8-1893E3A26C8C}" sibTransId="{FF5EAA6B-D3D9-4221-A79F-E9B4930D1CEF}"/>
    <dgm:cxn modelId="{20EFFC89-9271-419F-9D84-5E2BF1EF8A4D}" type="presOf" srcId="{EA22DC01-B1C3-4425-86ED-5B66953397A8}" destId="{AB95B1F2-DB60-4BC5-81D3-1FA274FF69C7}" srcOrd="1" destOrd="0" presId="urn:microsoft.com/office/officeart/2005/8/layout/lProcess2"/>
    <dgm:cxn modelId="{03033C8E-546A-4636-B996-DCA3A7F5D692}" srcId="{A0A9AC20-5EC1-4862-BFC8-870928838544}" destId="{06D87D35-A66C-427C-B6DB-AF958D65D6B3}" srcOrd="2" destOrd="0" parTransId="{9A4B31E9-014C-4B63-A219-5A63A8ACB829}" sibTransId="{AC1F3899-4696-4923-97F3-8D3FBB96254A}"/>
    <dgm:cxn modelId="{C5647994-AFBB-48B0-B990-C257A96DFCD0}" type="presOf" srcId="{B8FE7A32-1B20-4D46-8242-6C91907A490E}" destId="{EFE71110-9F14-440A-945D-9BFF90054013}" srcOrd="0" destOrd="0" presId="urn:microsoft.com/office/officeart/2005/8/layout/lProcess2"/>
    <dgm:cxn modelId="{751DC194-11AC-4068-BA1C-4404C839BDBA}" srcId="{B28448BA-C9A8-43EB-A9DB-A0137196E3B9}" destId="{E12CEE09-DEBB-4435-B911-A40A12F7930D}" srcOrd="1" destOrd="0" parTransId="{A642C0CA-D97F-4EA3-928C-13F990F569A1}" sibTransId="{CF3DF39F-9248-4761-840A-28F131DA740D}"/>
    <dgm:cxn modelId="{4FEE0695-AABA-4748-A84D-F764B2ACF56D}" type="presOf" srcId="{67EC18BA-DB21-4AAD-BE8A-067C85A9B73E}" destId="{80762C44-FA02-441A-8A8D-FC00E4F372F1}" srcOrd="0" destOrd="0" presId="urn:microsoft.com/office/officeart/2005/8/layout/lProcess2"/>
    <dgm:cxn modelId="{5018CE96-E6CC-471E-9B9C-30F70F6B8CE7}" srcId="{7D17D413-1C96-46A5-9E85-72C6636AE3C5}" destId="{A9A35E3D-01EA-46C6-AED8-865E91E9D6C9}" srcOrd="0" destOrd="0" parTransId="{0C34515A-9947-4AC4-8E07-6D77FB8F1E95}" sibTransId="{3C0EBF76-BD27-4964-B79F-79CC6413DFD1}"/>
    <dgm:cxn modelId="{4392D196-3402-471E-9D4B-6FE47AF160B3}" type="presOf" srcId="{E9F388D8-C9C2-45F4-B532-779E8C2CB5E8}" destId="{D6B8C86D-B5C5-4707-BB1C-60E6EB9E4EBA}" srcOrd="0" destOrd="0" presId="urn:microsoft.com/office/officeart/2005/8/layout/lProcess2"/>
    <dgm:cxn modelId="{9E588E98-E81D-4FA3-9ED3-2668820412BB}" type="presOf" srcId="{5DA147F9-347F-4A9B-99C6-4679CBA742BD}" destId="{02FBE83C-F7E3-4AC9-9A61-66BF67D7D8B6}" srcOrd="0" destOrd="0" presId="urn:microsoft.com/office/officeart/2005/8/layout/lProcess2"/>
    <dgm:cxn modelId="{598C1D9C-8B39-4349-BDE8-4CAF3735AFC7}" type="presOf" srcId="{EA22DC01-B1C3-4425-86ED-5B66953397A8}" destId="{18B77C7D-672C-4358-9CA6-BD8FA6E2302A}" srcOrd="0" destOrd="0" presId="urn:microsoft.com/office/officeart/2005/8/layout/lProcess2"/>
    <dgm:cxn modelId="{95C3269C-8E66-454E-90E4-64EBD4DB49A5}" srcId="{B28448BA-C9A8-43EB-A9DB-A0137196E3B9}" destId="{E9F388D8-C9C2-45F4-B532-779E8C2CB5E8}" srcOrd="0" destOrd="0" parTransId="{F2F7FB25-05F2-4ED0-B376-8372ACCE43FB}" sibTransId="{1AE97BAD-F576-4336-A510-388E6942CDAC}"/>
    <dgm:cxn modelId="{35679A9F-A9C0-40B5-BA5C-B5D89AD516EE}" srcId="{5FC74589-1769-4EB4-9E51-9D82632D2E02}" destId="{B8FE7A32-1B20-4D46-8242-6C91907A490E}" srcOrd="0" destOrd="0" parTransId="{86CD367E-951E-4F4B-BFC7-6603B931690A}" sibTransId="{03DB6E86-A49B-4AF5-9791-CBACA4C5335D}"/>
    <dgm:cxn modelId="{43C67AA5-3E06-4F54-81F0-5B5B1245C78A}" type="presOf" srcId="{A0A9AC20-5EC1-4862-BFC8-870928838544}" destId="{4735A497-84C1-49AD-B2D7-A0E2E20F2536}" srcOrd="1" destOrd="0" presId="urn:microsoft.com/office/officeart/2005/8/layout/lProcess2"/>
    <dgm:cxn modelId="{EA2FD3B8-722B-4877-B8F1-EEA7710C1B84}" srcId="{7DAF4A99-25E1-44F9-90C0-EA66CF00B3B6}" destId="{5FC74589-1769-4EB4-9E51-9D82632D2E02}" srcOrd="1" destOrd="0" parTransId="{4D0CCF7E-4481-42D2-95B3-0CB4029368E1}" sibTransId="{8EB806C9-A9BC-450F-B9C3-AC2ED6D3AF68}"/>
    <dgm:cxn modelId="{53D00FBE-0B8C-44B8-BD7B-FF723D810987}" srcId="{EA22DC01-B1C3-4425-86ED-5B66953397A8}" destId="{BC15291E-510A-4A20-8D69-B0F2ACBA3CC6}" srcOrd="0" destOrd="0" parTransId="{DDAF1636-99A0-4E4C-BF8B-7A50EC838E24}" sibTransId="{25F65FF3-A145-4450-BC4A-2BD6189C0F89}"/>
    <dgm:cxn modelId="{6DB72DBE-E82A-47EF-ACEA-E04B7B517F26}" srcId="{7DAF4A99-25E1-44F9-90C0-EA66CF00B3B6}" destId="{EA22DC01-B1C3-4425-86ED-5B66953397A8}" srcOrd="3" destOrd="0" parTransId="{5D0A80B1-3E50-448A-A64D-AD1355ED3022}" sibTransId="{A9D991C7-41FC-48B5-87C1-98EB407695FE}"/>
    <dgm:cxn modelId="{DF68A4C1-8ACC-4F43-8536-BDEB131EF0C1}" type="presOf" srcId="{B28448BA-C9A8-43EB-A9DB-A0137196E3B9}" destId="{F5FB40AB-A8F0-43CC-AED2-A0B6D3491F03}" srcOrd="0" destOrd="0" presId="urn:microsoft.com/office/officeart/2005/8/layout/lProcess2"/>
    <dgm:cxn modelId="{E8E1CBC2-E886-44D5-B930-C0A4D16118C4}" srcId="{5FC74589-1769-4EB4-9E51-9D82632D2E02}" destId="{EFD7AB2D-81E2-448E-B54E-4F3622AF7EF9}" srcOrd="1" destOrd="0" parTransId="{36574C9A-C9D9-41B3-A499-07AB4199CF7F}" sibTransId="{0FFBD1E1-7F1E-48F7-8092-88463CF1F65B}"/>
    <dgm:cxn modelId="{1DC4F4CE-EDBA-4CD4-A182-D6A8815658A3}" type="presOf" srcId="{B28448BA-C9A8-43EB-A9DB-A0137196E3B9}" destId="{189EA2CD-99B4-4604-BDBC-34AEB91058A9}" srcOrd="1" destOrd="0" presId="urn:microsoft.com/office/officeart/2005/8/layout/lProcess2"/>
    <dgm:cxn modelId="{0DF5A9D4-852B-4426-97B7-4FC1F151AC47}" type="presOf" srcId="{BC15291E-510A-4A20-8D69-B0F2ACBA3CC6}" destId="{204F3481-2F4C-45A5-A0A1-C088684F0126}" srcOrd="0" destOrd="0" presId="urn:microsoft.com/office/officeart/2005/8/layout/lProcess2"/>
    <dgm:cxn modelId="{312AB5D7-4E0C-46DF-A508-37B1707257A3}" type="presOf" srcId="{FF0CDCCC-6F78-4064-A419-5EC5C753206F}" destId="{EB498954-62A4-422D-9DE3-1FA74DD1D37F}" srcOrd="0" destOrd="0" presId="urn:microsoft.com/office/officeart/2005/8/layout/lProcess2"/>
    <dgm:cxn modelId="{639F07DB-7964-43D2-95D7-BA7EC4E507FC}" type="presOf" srcId="{5FC74589-1769-4EB4-9E51-9D82632D2E02}" destId="{727186A0-986E-40DF-85B7-ACC6191E0924}" srcOrd="1" destOrd="0" presId="urn:microsoft.com/office/officeart/2005/8/layout/lProcess2"/>
    <dgm:cxn modelId="{1151B3DC-BFA5-46C2-A674-0EE40A938C5A}" srcId="{A0A9AC20-5EC1-4862-BFC8-870928838544}" destId="{6856B0CF-FE68-485F-BF49-CA4A93F4F38C}" srcOrd="0" destOrd="0" parTransId="{B52856D9-283B-499D-AE83-3A1B0694F8DA}" sibTransId="{60145AD2-C0A0-4426-8839-F8800D94963F}"/>
    <dgm:cxn modelId="{8EC3C2E7-64DB-4F9C-8006-CEE4637C0F0E}" type="presOf" srcId="{E12CEE09-DEBB-4435-B911-A40A12F7930D}" destId="{20F65450-B565-4F6E-8CBD-65CD2502E3B0}" srcOrd="0" destOrd="0" presId="urn:microsoft.com/office/officeart/2005/8/layout/lProcess2"/>
    <dgm:cxn modelId="{090367F2-2F9D-429E-8090-D374C3282399}" srcId="{EA22DC01-B1C3-4425-86ED-5B66953397A8}" destId="{67EC18BA-DB21-4AAD-BE8A-067C85A9B73E}" srcOrd="2" destOrd="0" parTransId="{8918E5B2-4513-4EC4-8164-E88158F78E11}" sibTransId="{FAC02AF5-6F72-4EED-98CA-D68C7F3B5D5A}"/>
    <dgm:cxn modelId="{D58148F6-0304-4B55-9B79-9701BC4683EE}" type="presOf" srcId="{A9A35E3D-01EA-46C6-AED8-865E91E9D6C9}" destId="{F0B767F2-4C7E-481B-967C-8FE0CB529397}" srcOrd="0" destOrd="0" presId="urn:microsoft.com/office/officeart/2005/8/layout/lProcess2"/>
    <dgm:cxn modelId="{2AED99FB-474D-45CA-B51C-5045C2AA3D51}" type="presOf" srcId="{06D87D35-A66C-427C-B6DB-AF958D65D6B3}" destId="{1EC52667-0754-4666-9083-6E56A0F9B67B}" srcOrd="0" destOrd="0" presId="urn:microsoft.com/office/officeart/2005/8/layout/lProcess2"/>
    <dgm:cxn modelId="{42282CED-D52C-459D-A90B-61B83599E1FE}" type="presParOf" srcId="{5473F14B-8F21-412E-B8DE-EADF32D6F521}" destId="{C0D74A84-CA9B-4A55-82D3-C4473BCAB74F}" srcOrd="0" destOrd="0" presId="urn:microsoft.com/office/officeart/2005/8/layout/lProcess2"/>
    <dgm:cxn modelId="{3E8203D6-ED97-429E-B0BE-6A66E9DF775D}" type="presParOf" srcId="{C0D74A84-CA9B-4A55-82D3-C4473BCAB74F}" destId="{F5FB40AB-A8F0-43CC-AED2-A0B6D3491F03}" srcOrd="0" destOrd="0" presId="urn:microsoft.com/office/officeart/2005/8/layout/lProcess2"/>
    <dgm:cxn modelId="{E0EC8D44-126D-479F-AF1C-B8E5087EF62D}" type="presParOf" srcId="{C0D74A84-CA9B-4A55-82D3-C4473BCAB74F}" destId="{189EA2CD-99B4-4604-BDBC-34AEB91058A9}" srcOrd="1" destOrd="0" presId="urn:microsoft.com/office/officeart/2005/8/layout/lProcess2"/>
    <dgm:cxn modelId="{E77F4F25-F6A7-4AE7-AB84-BC431798C141}" type="presParOf" srcId="{C0D74A84-CA9B-4A55-82D3-C4473BCAB74F}" destId="{051CD919-C14E-4FF7-A82B-674D57B30AF8}" srcOrd="2" destOrd="0" presId="urn:microsoft.com/office/officeart/2005/8/layout/lProcess2"/>
    <dgm:cxn modelId="{DF909BD5-CC5D-474D-8766-2160B2D2AA4A}" type="presParOf" srcId="{051CD919-C14E-4FF7-A82B-674D57B30AF8}" destId="{151EFC3A-4B26-48D8-87A4-D28DC0264B02}" srcOrd="0" destOrd="0" presId="urn:microsoft.com/office/officeart/2005/8/layout/lProcess2"/>
    <dgm:cxn modelId="{7E486652-C823-49DA-9DDF-7CB158DB2BDE}" type="presParOf" srcId="{151EFC3A-4B26-48D8-87A4-D28DC0264B02}" destId="{D6B8C86D-B5C5-4707-BB1C-60E6EB9E4EBA}" srcOrd="0" destOrd="0" presId="urn:microsoft.com/office/officeart/2005/8/layout/lProcess2"/>
    <dgm:cxn modelId="{12102F9E-F64A-40D8-9199-EC5D2E0DDB38}" type="presParOf" srcId="{151EFC3A-4B26-48D8-87A4-D28DC0264B02}" destId="{FEA7308F-F292-4734-BC92-11C7BB5AF5E5}" srcOrd="1" destOrd="0" presId="urn:microsoft.com/office/officeart/2005/8/layout/lProcess2"/>
    <dgm:cxn modelId="{400786A6-0ADC-4643-A5E4-0D805721ED38}" type="presParOf" srcId="{151EFC3A-4B26-48D8-87A4-D28DC0264B02}" destId="{20F65450-B565-4F6E-8CBD-65CD2502E3B0}" srcOrd="2" destOrd="0" presId="urn:microsoft.com/office/officeart/2005/8/layout/lProcess2"/>
    <dgm:cxn modelId="{DDAB0717-B88C-423A-A62A-77B5ED7615B0}" type="presParOf" srcId="{151EFC3A-4B26-48D8-87A4-D28DC0264B02}" destId="{1943ED51-E95A-4F6E-A717-80400DEEEE20}" srcOrd="3" destOrd="0" presId="urn:microsoft.com/office/officeart/2005/8/layout/lProcess2"/>
    <dgm:cxn modelId="{A6DE4D02-D64E-4B23-B086-432D6CAA65EA}" type="presParOf" srcId="{151EFC3A-4B26-48D8-87A4-D28DC0264B02}" destId="{80F88CB8-4B64-4172-B897-E8F8383812F7}" srcOrd="4" destOrd="0" presId="urn:microsoft.com/office/officeart/2005/8/layout/lProcess2"/>
    <dgm:cxn modelId="{31549FD8-F597-4F77-97A6-18782A88E4DA}" type="presParOf" srcId="{5473F14B-8F21-412E-B8DE-EADF32D6F521}" destId="{DC9EA69A-B885-4DA4-818F-1748672594CF}" srcOrd="1" destOrd="0" presId="urn:microsoft.com/office/officeart/2005/8/layout/lProcess2"/>
    <dgm:cxn modelId="{22C3AD8E-4B53-4D5C-AF8E-87D6EB41B2B1}" type="presParOf" srcId="{5473F14B-8F21-412E-B8DE-EADF32D6F521}" destId="{3A6F3D38-6FA6-469E-B3C3-234BD62E4CCA}" srcOrd="2" destOrd="0" presId="urn:microsoft.com/office/officeart/2005/8/layout/lProcess2"/>
    <dgm:cxn modelId="{53A18B85-994E-4B79-9E1E-727F7BB85DBD}" type="presParOf" srcId="{3A6F3D38-6FA6-469E-B3C3-234BD62E4CCA}" destId="{C1CD2EAA-2E66-4BDA-BB6E-F99B46E1B919}" srcOrd="0" destOrd="0" presId="urn:microsoft.com/office/officeart/2005/8/layout/lProcess2"/>
    <dgm:cxn modelId="{08F5FEA7-4CFE-4E93-8A64-9ABD2A66A951}" type="presParOf" srcId="{3A6F3D38-6FA6-469E-B3C3-234BD62E4CCA}" destId="{727186A0-986E-40DF-85B7-ACC6191E0924}" srcOrd="1" destOrd="0" presId="urn:microsoft.com/office/officeart/2005/8/layout/lProcess2"/>
    <dgm:cxn modelId="{B0DCECD8-FF90-4253-A62A-3A2FB997E988}" type="presParOf" srcId="{3A6F3D38-6FA6-469E-B3C3-234BD62E4CCA}" destId="{F4329E4E-5431-4760-B147-9E77700EF61A}" srcOrd="2" destOrd="0" presId="urn:microsoft.com/office/officeart/2005/8/layout/lProcess2"/>
    <dgm:cxn modelId="{B6B214E2-AB6A-4069-B2D2-DBC9FA97CA24}" type="presParOf" srcId="{F4329E4E-5431-4760-B147-9E77700EF61A}" destId="{B5C22EF8-EBFA-4704-BF77-C1B26E178B0D}" srcOrd="0" destOrd="0" presId="urn:microsoft.com/office/officeart/2005/8/layout/lProcess2"/>
    <dgm:cxn modelId="{F05610A7-6119-48DF-AA71-FF0A187BB014}" type="presParOf" srcId="{B5C22EF8-EBFA-4704-BF77-C1B26E178B0D}" destId="{EFE71110-9F14-440A-945D-9BFF90054013}" srcOrd="0" destOrd="0" presId="urn:microsoft.com/office/officeart/2005/8/layout/lProcess2"/>
    <dgm:cxn modelId="{64421C06-0FB6-4F10-90F0-5258FB24EA0D}" type="presParOf" srcId="{B5C22EF8-EBFA-4704-BF77-C1B26E178B0D}" destId="{35EA0CEB-E637-4D3C-96EF-C8D3B04060F2}" srcOrd="1" destOrd="0" presId="urn:microsoft.com/office/officeart/2005/8/layout/lProcess2"/>
    <dgm:cxn modelId="{CDE155BA-757F-46FA-9F4C-5ED16310FF99}" type="presParOf" srcId="{B5C22EF8-EBFA-4704-BF77-C1B26E178B0D}" destId="{9E190C18-AEDE-45E1-8A46-924B1190ACB6}" srcOrd="2" destOrd="0" presId="urn:microsoft.com/office/officeart/2005/8/layout/lProcess2"/>
    <dgm:cxn modelId="{8BAE975D-1275-439D-B957-14711F8FB447}" type="presParOf" srcId="{B5C22EF8-EBFA-4704-BF77-C1B26E178B0D}" destId="{1E1AD27B-2438-4D0B-AB02-AF912F764D09}" srcOrd="3" destOrd="0" presId="urn:microsoft.com/office/officeart/2005/8/layout/lProcess2"/>
    <dgm:cxn modelId="{F0495C62-E198-42E0-AC46-C8AF40398FDC}" type="presParOf" srcId="{B5C22EF8-EBFA-4704-BF77-C1B26E178B0D}" destId="{EB498954-62A4-422D-9DE3-1FA74DD1D37F}" srcOrd="4" destOrd="0" presId="urn:microsoft.com/office/officeart/2005/8/layout/lProcess2"/>
    <dgm:cxn modelId="{2FF66878-A044-4FE0-980E-6E171001CCAE}" type="presParOf" srcId="{5473F14B-8F21-412E-B8DE-EADF32D6F521}" destId="{BB3C6D49-326B-48DE-AC1D-9DC877BB01DD}" srcOrd="3" destOrd="0" presId="urn:microsoft.com/office/officeart/2005/8/layout/lProcess2"/>
    <dgm:cxn modelId="{CAC9BCC0-2287-4386-9246-F7FCC4E87259}" type="presParOf" srcId="{5473F14B-8F21-412E-B8DE-EADF32D6F521}" destId="{EF090B29-38A2-4F08-90FA-7BB67BE8B3E2}" srcOrd="4" destOrd="0" presId="urn:microsoft.com/office/officeart/2005/8/layout/lProcess2"/>
    <dgm:cxn modelId="{634AD701-4B26-4B97-AE81-5BE9B76DD444}" type="presParOf" srcId="{EF090B29-38A2-4F08-90FA-7BB67BE8B3E2}" destId="{9A6AB0E7-12CE-4F4C-9194-CFD62AA0E26B}" srcOrd="0" destOrd="0" presId="urn:microsoft.com/office/officeart/2005/8/layout/lProcess2"/>
    <dgm:cxn modelId="{325719A9-5586-46D6-AFF3-7A4B52920E3C}" type="presParOf" srcId="{EF090B29-38A2-4F08-90FA-7BB67BE8B3E2}" destId="{4735A497-84C1-49AD-B2D7-A0E2E20F2536}" srcOrd="1" destOrd="0" presId="urn:microsoft.com/office/officeart/2005/8/layout/lProcess2"/>
    <dgm:cxn modelId="{71891AB0-A59A-4539-B60C-F7A585578155}" type="presParOf" srcId="{EF090B29-38A2-4F08-90FA-7BB67BE8B3E2}" destId="{5235814C-D240-476B-A6EA-F820ADA9F290}" srcOrd="2" destOrd="0" presId="urn:microsoft.com/office/officeart/2005/8/layout/lProcess2"/>
    <dgm:cxn modelId="{7CA9B9EA-F20D-4EEB-A0E9-A3FA92C04C5A}" type="presParOf" srcId="{5235814C-D240-476B-A6EA-F820ADA9F290}" destId="{F8C87951-0BEC-442E-BD13-E67FB71AC42B}" srcOrd="0" destOrd="0" presId="urn:microsoft.com/office/officeart/2005/8/layout/lProcess2"/>
    <dgm:cxn modelId="{8AFB00FB-CAA2-43CE-A8AF-EF3374D9ECD4}" type="presParOf" srcId="{F8C87951-0BEC-442E-BD13-E67FB71AC42B}" destId="{DECF7DEE-4FD4-4CE5-AEDF-10353AC11531}" srcOrd="0" destOrd="0" presId="urn:microsoft.com/office/officeart/2005/8/layout/lProcess2"/>
    <dgm:cxn modelId="{57BFE98A-5C69-45EE-A780-D10677CB93DA}" type="presParOf" srcId="{F8C87951-0BEC-442E-BD13-E67FB71AC42B}" destId="{739A0DE6-D28A-493F-A1CB-4B3CCAC72873}" srcOrd="1" destOrd="0" presId="urn:microsoft.com/office/officeart/2005/8/layout/lProcess2"/>
    <dgm:cxn modelId="{FFD1F25E-2D75-4583-8CC5-71CC5BFCF043}" type="presParOf" srcId="{F8C87951-0BEC-442E-BD13-E67FB71AC42B}" destId="{02FBE83C-F7E3-4AC9-9A61-66BF67D7D8B6}" srcOrd="2" destOrd="0" presId="urn:microsoft.com/office/officeart/2005/8/layout/lProcess2"/>
    <dgm:cxn modelId="{57F60D12-C09D-48F1-B17F-AAA84E005254}" type="presParOf" srcId="{F8C87951-0BEC-442E-BD13-E67FB71AC42B}" destId="{87C5B8B3-4388-4867-AA6C-4B2D717EAAF2}" srcOrd="3" destOrd="0" presId="urn:microsoft.com/office/officeart/2005/8/layout/lProcess2"/>
    <dgm:cxn modelId="{2A6354B9-0A83-4D00-9F4D-F3AA5BDC2C16}" type="presParOf" srcId="{F8C87951-0BEC-442E-BD13-E67FB71AC42B}" destId="{1EC52667-0754-4666-9083-6E56A0F9B67B}" srcOrd="4" destOrd="0" presId="urn:microsoft.com/office/officeart/2005/8/layout/lProcess2"/>
    <dgm:cxn modelId="{12379EE8-CA14-471A-B571-4B4F5099519F}" type="presParOf" srcId="{5473F14B-8F21-412E-B8DE-EADF32D6F521}" destId="{9C67C073-8031-4FB8-83D0-BB3987979FB7}" srcOrd="5" destOrd="0" presId="urn:microsoft.com/office/officeart/2005/8/layout/lProcess2"/>
    <dgm:cxn modelId="{A6DD8289-EDA8-4E2D-9030-68BD2F6E0383}" type="presParOf" srcId="{5473F14B-8F21-412E-B8DE-EADF32D6F521}" destId="{3D53649F-3A9D-48AC-B3B4-F9359FF49907}" srcOrd="6" destOrd="0" presId="urn:microsoft.com/office/officeart/2005/8/layout/lProcess2"/>
    <dgm:cxn modelId="{8344ED31-05F9-4BB0-B0D1-3A4B5BA370A9}" type="presParOf" srcId="{3D53649F-3A9D-48AC-B3B4-F9359FF49907}" destId="{18B77C7D-672C-4358-9CA6-BD8FA6E2302A}" srcOrd="0" destOrd="0" presId="urn:microsoft.com/office/officeart/2005/8/layout/lProcess2"/>
    <dgm:cxn modelId="{6BE07ECF-5E77-4C6F-8BC3-1A3F8EC7FC78}" type="presParOf" srcId="{3D53649F-3A9D-48AC-B3B4-F9359FF49907}" destId="{AB95B1F2-DB60-4BC5-81D3-1FA274FF69C7}" srcOrd="1" destOrd="0" presId="urn:microsoft.com/office/officeart/2005/8/layout/lProcess2"/>
    <dgm:cxn modelId="{9F763F1B-F7E6-4788-9C53-100904FC0774}" type="presParOf" srcId="{3D53649F-3A9D-48AC-B3B4-F9359FF49907}" destId="{9D4EF955-0664-47BE-890F-75DA470A2A2E}" srcOrd="2" destOrd="0" presId="urn:microsoft.com/office/officeart/2005/8/layout/lProcess2"/>
    <dgm:cxn modelId="{2332E994-3C62-40F8-A49A-0466429BA297}" type="presParOf" srcId="{9D4EF955-0664-47BE-890F-75DA470A2A2E}" destId="{CCD58064-6258-410C-B1E0-023DF3946A43}" srcOrd="0" destOrd="0" presId="urn:microsoft.com/office/officeart/2005/8/layout/lProcess2"/>
    <dgm:cxn modelId="{49EC44AE-5A91-4B00-B5A6-6A230F629631}" type="presParOf" srcId="{CCD58064-6258-410C-B1E0-023DF3946A43}" destId="{204F3481-2F4C-45A5-A0A1-C088684F0126}" srcOrd="0" destOrd="0" presId="urn:microsoft.com/office/officeart/2005/8/layout/lProcess2"/>
    <dgm:cxn modelId="{6B815F1A-DE43-4C56-A5B6-17F9794EFDC3}" type="presParOf" srcId="{CCD58064-6258-410C-B1E0-023DF3946A43}" destId="{B768FAA9-E2C4-4A6B-82D8-EF54C53E14D8}" srcOrd="1" destOrd="0" presId="urn:microsoft.com/office/officeart/2005/8/layout/lProcess2"/>
    <dgm:cxn modelId="{B780E6B3-294B-403C-AA84-4B06E8A12BA9}" type="presParOf" srcId="{CCD58064-6258-410C-B1E0-023DF3946A43}" destId="{0F3CAB81-CF76-498F-9619-BAF8144FA3C3}" srcOrd="2" destOrd="0" presId="urn:microsoft.com/office/officeart/2005/8/layout/lProcess2"/>
    <dgm:cxn modelId="{12121146-0619-4C4B-8C91-00F39FAFBE15}" type="presParOf" srcId="{CCD58064-6258-410C-B1E0-023DF3946A43}" destId="{0E0C811E-F3C5-4F24-A485-437F0C0EAD6A}" srcOrd="3" destOrd="0" presId="urn:microsoft.com/office/officeart/2005/8/layout/lProcess2"/>
    <dgm:cxn modelId="{BA262D5B-77DC-491C-AE7D-98DDFFB8D0BC}" type="presParOf" srcId="{CCD58064-6258-410C-B1E0-023DF3946A43}" destId="{80762C44-FA02-441A-8A8D-FC00E4F372F1}" srcOrd="4" destOrd="0" presId="urn:microsoft.com/office/officeart/2005/8/layout/lProcess2"/>
    <dgm:cxn modelId="{A1219445-0561-4818-B3E2-419577CBD382}" type="presParOf" srcId="{5473F14B-8F21-412E-B8DE-EADF32D6F521}" destId="{1EEF13C7-AF43-4380-A8A5-F72A5D476D05}" srcOrd="7" destOrd="0" presId="urn:microsoft.com/office/officeart/2005/8/layout/lProcess2"/>
    <dgm:cxn modelId="{61055977-DBA8-4A09-B548-D4CE248EF13E}" type="presParOf" srcId="{5473F14B-8F21-412E-B8DE-EADF32D6F521}" destId="{0618492F-D453-4601-9C36-8CE6AA153D1B}" srcOrd="8" destOrd="0" presId="urn:microsoft.com/office/officeart/2005/8/layout/lProcess2"/>
    <dgm:cxn modelId="{9201C60B-446D-459A-A4EE-076E7887C934}" type="presParOf" srcId="{0618492F-D453-4601-9C36-8CE6AA153D1B}" destId="{5A591EE2-4B7B-40DB-B051-D75F7BFEDDD6}" srcOrd="0" destOrd="0" presId="urn:microsoft.com/office/officeart/2005/8/layout/lProcess2"/>
    <dgm:cxn modelId="{200C3F03-A1A2-4A3D-9B0B-B0168E0EFE99}" type="presParOf" srcId="{0618492F-D453-4601-9C36-8CE6AA153D1B}" destId="{34BAB90F-F3E5-4FFB-A339-2946D1CD0CCB}" srcOrd="1" destOrd="0" presId="urn:microsoft.com/office/officeart/2005/8/layout/lProcess2"/>
    <dgm:cxn modelId="{C3E42C44-5041-42B1-9783-98EBA92549C5}" type="presParOf" srcId="{0618492F-D453-4601-9C36-8CE6AA153D1B}" destId="{BA794F96-F89B-483A-BF3A-9118CA9CCDA4}" srcOrd="2" destOrd="0" presId="urn:microsoft.com/office/officeart/2005/8/layout/lProcess2"/>
    <dgm:cxn modelId="{C967FBFA-8D0D-4F84-BBA5-D2769D710DA0}" type="presParOf" srcId="{BA794F96-F89B-483A-BF3A-9118CA9CCDA4}" destId="{76BCF6F8-619E-4477-AF5E-3CC45345624F}" srcOrd="0" destOrd="0" presId="urn:microsoft.com/office/officeart/2005/8/layout/lProcess2"/>
    <dgm:cxn modelId="{64D72F2D-125C-477B-A0F8-E8C57A6FF250}" type="presParOf" srcId="{76BCF6F8-619E-4477-AF5E-3CC45345624F}" destId="{F0B767F2-4C7E-481B-967C-8FE0CB529397}" srcOrd="0" destOrd="0" presId="urn:microsoft.com/office/officeart/2005/8/layout/lProcess2"/>
    <dgm:cxn modelId="{A7CC370B-16CA-41BB-AEA6-886E9C5A67C1}" type="presParOf" srcId="{76BCF6F8-619E-4477-AF5E-3CC45345624F}" destId="{B342BD1C-A54C-4F1C-A099-03A03E61088D}" srcOrd="1" destOrd="0" presId="urn:microsoft.com/office/officeart/2005/8/layout/lProcess2"/>
    <dgm:cxn modelId="{8859CD92-05DE-4B2B-81DE-7C1A7764C145}" type="presParOf" srcId="{76BCF6F8-619E-4477-AF5E-3CC45345624F}" destId="{6F277C00-29F7-4ECD-8C97-37788C7BA770}" srcOrd="2" destOrd="0" presId="urn:microsoft.com/office/officeart/2005/8/layout/lProcess2"/>
    <dgm:cxn modelId="{57A4D2F6-CC1D-4CE5-99E0-42B993D824D3}" type="presParOf" srcId="{76BCF6F8-619E-4477-AF5E-3CC45345624F}" destId="{3945A699-1DD4-41EF-B849-687FF56CB987}" srcOrd="3" destOrd="0" presId="urn:microsoft.com/office/officeart/2005/8/layout/lProcess2"/>
    <dgm:cxn modelId="{B16EAED8-388E-4D11-B1E1-0EE1FA432143}" type="presParOf" srcId="{76BCF6F8-619E-4477-AF5E-3CC45345624F}" destId="{6C9EBB1C-8DC1-467B-832A-DCA29AD54F62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B40AB-A8F0-43CC-AED2-A0B6D3491F03}">
      <dsp:nvSpPr>
        <dsp:cNvPr id="0" name=""/>
        <dsp:cNvSpPr/>
      </dsp:nvSpPr>
      <dsp:spPr>
        <a:xfrm>
          <a:off x="4665" y="0"/>
          <a:ext cx="1637258" cy="52578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0000FF"/>
              </a:solidFill>
            </a:rPr>
            <a:t>High dim. data</a:t>
          </a:r>
        </a:p>
      </dsp:txBody>
      <dsp:txXfrm>
        <a:off x="4665" y="0"/>
        <a:ext cx="1637258" cy="1577340"/>
      </dsp:txXfrm>
    </dsp:sp>
    <dsp:sp modelId="{D6B8C86D-B5C5-4707-BB1C-60E6EB9E4EBA}">
      <dsp:nvSpPr>
        <dsp:cNvPr id="0" name=""/>
        <dsp:cNvSpPr/>
      </dsp:nvSpPr>
      <dsp:spPr>
        <a:xfrm>
          <a:off x="168391" y="1577789"/>
          <a:ext cx="1309806" cy="1032947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/>
          </a:contourClr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Locality sensitive hashing</a:t>
          </a:r>
        </a:p>
      </dsp:txBody>
      <dsp:txXfrm>
        <a:off x="198645" y="1608043"/>
        <a:ext cx="1249298" cy="972439"/>
      </dsp:txXfrm>
    </dsp:sp>
    <dsp:sp modelId="{20F65450-B565-4F6E-8CBD-65CD2502E3B0}">
      <dsp:nvSpPr>
        <dsp:cNvPr id="0" name=""/>
        <dsp:cNvSpPr/>
      </dsp:nvSpPr>
      <dsp:spPr>
        <a:xfrm>
          <a:off x="168391" y="2769651"/>
          <a:ext cx="1309806" cy="1032947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/>
          </a:contourClr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Clustering</a:t>
          </a:r>
        </a:p>
      </dsp:txBody>
      <dsp:txXfrm>
        <a:off x="198645" y="2799905"/>
        <a:ext cx="1249298" cy="972439"/>
      </dsp:txXfrm>
    </dsp:sp>
    <dsp:sp modelId="{80F88CB8-4B64-4172-B897-E8F8383812F7}">
      <dsp:nvSpPr>
        <dsp:cNvPr id="0" name=""/>
        <dsp:cNvSpPr/>
      </dsp:nvSpPr>
      <dsp:spPr>
        <a:xfrm>
          <a:off x="168391" y="3961513"/>
          <a:ext cx="1309806" cy="1032947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/>
          </a:contourClr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Dimensionality reduction</a:t>
          </a:r>
        </a:p>
      </dsp:txBody>
      <dsp:txXfrm>
        <a:off x="198645" y="3991767"/>
        <a:ext cx="1249298" cy="972439"/>
      </dsp:txXfrm>
    </dsp:sp>
    <dsp:sp modelId="{C1CD2EAA-2E66-4BDA-BB6E-F99B46E1B919}">
      <dsp:nvSpPr>
        <dsp:cNvPr id="0" name=""/>
        <dsp:cNvSpPr/>
      </dsp:nvSpPr>
      <dsp:spPr>
        <a:xfrm>
          <a:off x="1764718" y="0"/>
          <a:ext cx="1637258" cy="52578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Graph </a:t>
          </a:r>
          <a:br>
            <a:rPr lang="en-US" sz="2400" b="1" kern="1200" dirty="0"/>
          </a:br>
          <a:r>
            <a:rPr lang="en-US" sz="2400" b="1" kern="1200" dirty="0"/>
            <a:t>data</a:t>
          </a:r>
        </a:p>
      </dsp:txBody>
      <dsp:txXfrm>
        <a:off x="1764718" y="0"/>
        <a:ext cx="1637258" cy="1577340"/>
      </dsp:txXfrm>
    </dsp:sp>
    <dsp:sp modelId="{EFE71110-9F14-440A-945D-9BFF90054013}">
      <dsp:nvSpPr>
        <dsp:cNvPr id="0" name=""/>
        <dsp:cNvSpPr/>
      </dsp:nvSpPr>
      <dsp:spPr>
        <a:xfrm>
          <a:off x="1928444" y="1577789"/>
          <a:ext cx="1309806" cy="103294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2"/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PageRank, </a:t>
          </a:r>
          <a:r>
            <a:rPr lang="en-US" sz="1800" kern="1200" dirty="0" err="1">
              <a:latin typeface="Calibri" pitchFamily="34" charset="0"/>
              <a:cs typeface="Calibri" pitchFamily="34" charset="0"/>
            </a:rPr>
            <a:t>SimRank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1958698" y="1608043"/>
        <a:ext cx="1249298" cy="972439"/>
      </dsp:txXfrm>
    </dsp:sp>
    <dsp:sp modelId="{9E190C18-AEDE-45E1-8A46-924B1190ACB6}">
      <dsp:nvSpPr>
        <dsp:cNvPr id="0" name=""/>
        <dsp:cNvSpPr/>
      </dsp:nvSpPr>
      <dsp:spPr>
        <a:xfrm>
          <a:off x="1928444" y="2769651"/>
          <a:ext cx="1309806" cy="103294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2"/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Network Analysis</a:t>
          </a:r>
        </a:p>
      </dsp:txBody>
      <dsp:txXfrm>
        <a:off x="1958698" y="2799905"/>
        <a:ext cx="1249298" cy="972439"/>
      </dsp:txXfrm>
    </dsp:sp>
    <dsp:sp modelId="{EB498954-62A4-422D-9DE3-1FA74DD1D37F}">
      <dsp:nvSpPr>
        <dsp:cNvPr id="0" name=""/>
        <dsp:cNvSpPr/>
      </dsp:nvSpPr>
      <dsp:spPr>
        <a:xfrm>
          <a:off x="1928444" y="3961513"/>
          <a:ext cx="1309806" cy="103294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2"/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Spam Detection</a:t>
          </a:r>
        </a:p>
      </dsp:txBody>
      <dsp:txXfrm>
        <a:off x="1958698" y="3991767"/>
        <a:ext cx="1249298" cy="972439"/>
      </dsp:txXfrm>
    </dsp:sp>
    <dsp:sp modelId="{9A6AB0E7-12CE-4F4C-9194-CFD62AA0E26B}">
      <dsp:nvSpPr>
        <dsp:cNvPr id="0" name=""/>
        <dsp:cNvSpPr/>
      </dsp:nvSpPr>
      <dsp:spPr>
        <a:xfrm>
          <a:off x="3524770" y="0"/>
          <a:ext cx="1637258" cy="52578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Infinite </a:t>
          </a:r>
          <a:br>
            <a:rPr lang="en-US" sz="2400" b="1" kern="1200" dirty="0"/>
          </a:br>
          <a:r>
            <a:rPr lang="en-US" sz="2400" b="1" kern="1200" dirty="0"/>
            <a:t>data</a:t>
          </a:r>
        </a:p>
      </dsp:txBody>
      <dsp:txXfrm>
        <a:off x="3524770" y="0"/>
        <a:ext cx="1637258" cy="1577340"/>
      </dsp:txXfrm>
    </dsp:sp>
    <dsp:sp modelId="{DECF7DEE-4FD4-4CE5-AEDF-10353AC11531}">
      <dsp:nvSpPr>
        <dsp:cNvPr id="0" name=""/>
        <dsp:cNvSpPr/>
      </dsp:nvSpPr>
      <dsp:spPr>
        <a:xfrm>
          <a:off x="3688496" y="1577789"/>
          <a:ext cx="1309806" cy="1032947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4"/>
          </a:contourClr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Filtering data streams</a:t>
          </a:r>
        </a:p>
      </dsp:txBody>
      <dsp:txXfrm>
        <a:off x="3718750" y="1608043"/>
        <a:ext cx="1249298" cy="972439"/>
      </dsp:txXfrm>
    </dsp:sp>
    <dsp:sp modelId="{02FBE83C-F7E3-4AC9-9A61-66BF67D7D8B6}">
      <dsp:nvSpPr>
        <dsp:cNvPr id="0" name=""/>
        <dsp:cNvSpPr/>
      </dsp:nvSpPr>
      <dsp:spPr>
        <a:xfrm>
          <a:off x="3688496" y="2769651"/>
          <a:ext cx="1309806" cy="1032947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4"/>
          </a:contourClr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Web advertising</a:t>
          </a:r>
        </a:p>
      </dsp:txBody>
      <dsp:txXfrm>
        <a:off x="3718750" y="2799905"/>
        <a:ext cx="1249298" cy="972439"/>
      </dsp:txXfrm>
    </dsp:sp>
    <dsp:sp modelId="{1EC52667-0754-4666-9083-6E56A0F9B67B}">
      <dsp:nvSpPr>
        <dsp:cNvPr id="0" name=""/>
        <dsp:cNvSpPr/>
      </dsp:nvSpPr>
      <dsp:spPr>
        <a:xfrm>
          <a:off x="3688496" y="3961513"/>
          <a:ext cx="1309806" cy="1032947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4"/>
          </a:contourClr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Queries on streams</a:t>
          </a:r>
        </a:p>
      </dsp:txBody>
      <dsp:txXfrm>
        <a:off x="3718750" y="3991767"/>
        <a:ext cx="1249298" cy="972439"/>
      </dsp:txXfrm>
    </dsp:sp>
    <dsp:sp modelId="{18B77C7D-672C-4358-9CA6-BD8FA6E2302A}">
      <dsp:nvSpPr>
        <dsp:cNvPr id="0" name=""/>
        <dsp:cNvSpPr/>
      </dsp:nvSpPr>
      <dsp:spPr>
        <a:xfrm>
          <a:off x="5284823" y="0"/>
          <a:ext cx="1637258" cy="52578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Machine learning</a:t>
          </a:r>
        </a:p>
      </dsp:txBody>
      <dsp:txXfrm>
        <a:off x="5284823" y="0"/>
        <a:ext cx="1637258" cy="1577340"/>
      </dsp:txXfrm>
    </dsp:sp>
    <dsp:sp modelId="{204F3481-2F4C-45A5-A0A1-C088684F0126}">
      <dsp:nvSpPr>
        <dsp:cNvPr id="0" name=""/>
        <dsp:cNvSpPr/>
      </dsp:nvSpPr>
      <dsp:spPr>
        <a:xfrm>
          <a:off x="5448549" y="1577789"/>
          <a:ext cx="1309806" cy="1032947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5"/>
          </a:contourClr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SVM</a:t>
          </a:r>
        </a:p>
      </dsp:txBody>
      <dsp:txXfrm>
        <a:off x="5478803" y="1608043"/>
        <a:ext cx="1249298" cy="972439"/>
      </dsp:txXfrm>
    </dsp:sp>
    <dsp:sp modelId="{0F3CAB81-CF76-498F-9619-BAF8144FA3C3}">
      <dsp:nvSpPr>
        <dsp:cNvPr id="0" name=""/>
        <dsp:cNvSpPr/>
      </dsp:nvSpPr>
      <dsp:spPr>
        <a:xfrm>
          <a:off x="5448549" y="2769651"/>
          <a:ext cx="1309806" cy="1032947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5"/>
          </a:contourClr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Decision Trees</a:t>
          </a:r>
        </a:p>
      </dsp:txBody>
      <dsp:txXfrm>
        <a:off x="5478803" y="2799905"/>
        <a:ext cx="1249298" cy="972439"/>
      </dsp:txXfrm>
    </dsp:sp>
    <dsp:sp modelId="{80762C44-FA02-441A-8A8D-FC00E4F372F1}">
      <dsp:nvSpPr>
        <dsp:cNvPr id="0" name=""/>
        <dsp:cNvSpPr/>
      </dsp:nvSpPr>
      <dsp:spPr>
        <a:xfrm>
          <a:off x="5448549" y="3961513"/>
          <a:ext cx="1309806" cy="1032947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5"/>
          </a:contourClr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Perceptron, </a:t>
          </a:r>
          <a:r>
            <a:rPr lang="en-US" sz="1800" kern="1200" dirty="0" err="1">
              <a:latin typeface="Calibri" pitchFamily="34" charset="0"/>
              <a:cs typeface="Calibri" pitchFamily="34" charset="0"/>
            </a:rPr>
            <a:t>kNN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5478803" y="3991767"/>
        <a:ext cx="1249298" cy="972439"/>
      </dsp:txXfrm>
    </dsp:sp>
    <dsp:sp modelId="{5A591EE2-4B7B-40DB-B051-D75F7BFEDDD6}">
      <dsp:nvSpPr>
        <dsp:cNvPr id="0" name=""/>
        <dsp:cNvSpPr/>
      </dsp:nvSpPr>
      <dsp:spPr>
        <a:xfrm>
          <a:off x="7044876" y="0"/>
          <a:ext cx="1637258" cy="52578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Apps</a:t>
          </a:r>
        </a:p>
      </dsp:txBody>
      <dsp:txXfrm>
        <a:off x="7044876" y="0"/>
        <a:ext cx="1637258" cy="1577340"/>
      </dsp:txXfrm>
    </dsp:sp>
    <dsp:sp modelId="{F0B767F2-4C7E-481B-967C-8FE0CB529397}">
      <dsp:nvSpPr>
        <dsp:cNvPr id="0" name=""/>
        <dsp:cNvSpPr/>
      </dsp:nvSpPr>
      <dsp:spPr>
        <a:xfrm>
          <a:off x="7208601" y="1577789"/>
          <a:ext cx="1309806" cy="1032947"/>
        </a:xfrm>
        <a:prstGeom prst="roundRect">
          <a:avLst>
            <a:gd name="adj" fmla="val 10000"/>
          </a:avLst>
        </a:prstGeom>
        <a:solidFill>
          <a:srgbClr val="333399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6"/>
          </a:contourClr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Recommender systems</a:t>
          </a:r>
        </a:p>
      </dsp:txBody>
      <dsp:txXfrm>
        <a:off x="7238855" y="1608043"/>
        <a:ext cx="1249298" cy="972439"/>
      </dsp:txXfrm>
    </dsp:sp>
    <dsp:sp modelId="{6F277C00-29F7-4ECD-8C97-37788C7BA770}">
      <dsp:nvSpPr>
        <dsp:cNvPr id="0" name=""/>
        <dsp:cNvSpPr/>
      </dsp:nvSpPr>
      <dsp:spPr>
        <a:xfrm>
          <a:off x="7208601" y="2769651"/>
          <a:ext cx="1309806" cy="1032947"/>
        </a:xfrm>
        <a:prstGeom prst="roundRect">
          <a:avLst>
            <a:gd name="adj" fmla="val 10000"/>
          </a:avLst>
        </a:prstGeom>
        <a:solidFill>
          <a:srgbClr val="333399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6"/>
          </a:contourClr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Association Rules</a:t>
          </a:r>
        </a:p>
      </dsp:txBody>
      <dsp:txXfrm>
        <a:off x="7238855" y="2799905"/>
        <a:ext cx="1249298" cy="972439"/>
      </dsp:txXfrm>
    </dsp:sp>
    <dsp:sp modelId="{6C9EBB1C-8DC1-467B-832A-DCA29AD54F62}">
      <dsp:nvSpPr>
        <dsp:cNvPr id="0" name=""/>
        <dsp:cNvSpPr/>
      </dsp:nvSpPr>
      <dsp:spPr>
        <a:xfrm>
          <a:off x="7208601" y="3961513"/>
          <a:ext cx="1309806" cy="1032947"/>
        </a:xfrm>
        <a:prstGeom prst="roundRect">
          <a:avLst>
            <a:gd name="adj" fmla="val 10000"/>
          </a:avLst>
        </a:prstGeom>
        <a:solidFill>
          <a:srgbClr val="333399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6"/>
          </a:contourClr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Duplicate document detection</a:t>
          </a:r>
        </a:p>
      </dsp:txBody>
      <dsp:txXfrm>
        <a:off x="7238855" y="3991767"/>
        <a:ext cx="1249298" cy="972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5/11/2017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5/11/2017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10 nearest neighbors, 20,000 image database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10 nearest neighbors, 20,000 image database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10 nearest neighbors, 2.3 million image database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Size of the universe of all possible </a:t>
            </a:r>
            <a:r>
              <a:rPr lang="en-US" dirty="0" err="1"/>
              <a:t>vals</a:t>
            </a:r>
            <a:r>
              <a:rPr lang="en-US" dirty="0"/>
              <a:t> of </a:t>
            </a:r>
            <a:r>
              <a:rPr lang="en-US" dirty="0">
                <a:sym typeface="Symbol"/>
              </a:rPr>
              <a:t>min((C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>
                <a:sym typeface="Symbol"/>
              </a:rPr>
              <a:t>C</a:t>
            </a:r>
            <a:r>
              <a:rPr lang="en-US" baseline="-25000" dirty="0">
                <a:sym typeface="Symbol"/>
              </a:rPr>
              <a:t>2</a:t>
            </a:r>
            <a:r>
              <a:rPr lang="en-US" dirty="0">
                <a:sym typeface="Symbol"/>
              </a:rPr>
              <a:t>))</a:t>
            </a:r>
            <a:r>
              <a:rPr lang="en-US" baseline="0" dirty="0">
                <a:sym typeface="Symbol"/>
              </a:rPr>
              <a:t> is </a:t>
            </a:r>
            <a:r>
              <a:rPr lang="en-US" dirty="0">
                <a:sym typeface="Symbol"/>
              </a:rPr>
              <a:t>|C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>
                <a:sym typeface="Symbol"/>
              </a:rPr>
              <a:t>C</a:t>
            </a:r>
            <a:r>
              <a:rPr lang="en-US" baseline="-25000" dirty="0">
                <a:sym typeface="Symbol"/>
              </a:rPr>
              <a:t>2</a:t>
            </a:r>
            <a:r>
              <a:rPr lang="en-US" dirty="0">
                <a:sym typeface="Symbol"/>
              </a:rPr>
              <a:t>| and in |C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>
                <a:sym typeface="Symbol"/>
              </a:rPr>
              <a:t>C</a:t>
            </a:r>
            <a:r>
              <a:rPr lang="en-US" baseline="-25000" dirty="0">
                <a:sym typeface="Symbol"/>
              </a:rPr>
              <a:t>2</a:t>
            </a:r>
            <a:r>
              <a:rPr lang="en-US" dirty="0">
                <a:sym typeface="Symbol"/>
              </a:rPr>
              <a:t>| of cases it can be that min((C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>
                <a:sym typeface="Symbol"/>
              </a:rPr>
              <a:t>))=min((C</a:t>
            </a:r>
            <a:r>
              <a:rPr lang="en-US" baseline="-25000" dirty="0">
                <a:sym typeface="Symbol"/>
              </a:rPr>
              <a:t>2</a:t>
            </a:r>
            <a:r>
              <a:rPr lang="en-US" dirty="0">
                <a:sym typeface="Symbol"/>
              </a:rPr>
              <a:t>))</a:t>
            </a:r>
            <a:r>
              <a:rPr lang="en-US" baseline="0" dirty="0">
                <a:sym typeface="Symbol"/>
              </a:rPr>
              <a:t> which exactly the </a:t>
            </a:r>
            <a:r>
              <a:rPr lang="en-US" baseline="0" dirty="0" err="1">
                <a:sym typeface="Symbol"/>
              </a:rPr>
              <a:t>jaccard</a:t>
            </a:r>
            <a:r>
              <a:rPr lang="en-US" baseline="0" dirty="0">
                <a:sym typeface="Symbol"/>
              </a:rPr>
              <a:t> between C1 and C2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sym typeface="Symbo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Symbol"/>
              </a:rPr>
              <a:t>For two columns A and B, we have h_π(A) = h_π(B) exactly when the minimum hash value of the union A ∪ B lies in the intersection A ∩ B. Thus </a:t>
            </a:r>
            <a:r>
              <a:rPr lang="en-US" dirty="0" err="1">
                <a:sym typeface="Symbol"/>
              </a:rPr>
              <a:t>Pr</a:t>
            </a:r>
            <a:r>
              <a:rPr lang="en-US" dirty="0">
                <a:sym typeface="Symbol"/>
              </a:rPr>
              <a:t>[h_π(A) = h_π(B)] = |A ∩ B| / |A ∪ B|.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2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 err="1"/>
              <a:t>agress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s.</a:t>
            </a:r>
          </a:p>
          <a:p>
            <a:r>
              <a:rPr lang="en-US" dirty="0"/>
              <a:t>So to estimate s we compute what fraction of hash</a:t>
            </a:r>
            <a:r>
              <a:rPr lang="en-US" baseline="0" dirty="0"/>
              <a:t> functions agree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84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1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E1D0929B-5B9B-4EAE-95E7-3F10971CCDC1}" type="datetime1">
              <a:rPr lang="en-US" smtClean="0"/>
              <a:t>5/11/2017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C1EC0-592B-4CCD-8BC4-9C7568B79928}" type="datetime1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B95F7E4-8733-494B-A4DA-4EA7098F14C8}" type="datetime1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A0C99-1C53-4B2F-B3AF-8A4DD73DD517}" type="datetime1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76B7-7B50-4C44-B7EF-DD9B8F81400A}" type="datetime1">
              <a:rPr lang="en-US" smtClean="0"/>
              <a:t>5/11/2017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D9B9297-4207-4C89-A907-41C46431AEEA}" type="datetime1">
              <a:rPr lang="en-US" smtClean="0"/>
              <a:t>5/11/2017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DD7D49B-6762-434A-94CD-90D41EC4EE5C}" type="datetime1">
              <a:rPr lang="en-US" smtClean="0"/>
              <a:t>5/11/2017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D595-ED63-4C70-99D6-7BD9833B4810}" type="datetime1">
              <a:rPr lang="en-US" smtClean="0"/>
              <a:t>5/11/2017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C1203-3D92-49E8-8879-F8019C8D594A}" type="datetime1">
              <a:rPr lang="en-US" smtClean="0"/>
              <a:t>5/11/2017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036A3-4900-4E73-9383-CE3A3D5C41E9}" type="datetime1">
              <a:rPr lang="en-US" smtClean="0"/>
              <a:t>5/11/2017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0B12CC3-CF6B-4F93-AC66-07092670559A}" type="datetime1">
              <a:rPr lang="en-US" smtClean="0"/>
              <a:t>5/11/2017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5397602-06F3-44F9-BD25-69A8391B0BE8}" type="datetime1">
              <a:rPr lang="en-US" smtClean="0"/>
              <a:t>5/11/2017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8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8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00"/>
            <a:ext cx="8610600" cy="3581400"/>
          </a:xfrm>
        </p:spPr>
        <p:txBody>
          <a:bodyPr anchor="b">
            <a:normAutofit/>
          </a:bodyPr>
          <a:lstStyle/>
          <a:p>
            <a:r>
              <a:rPr lang="en-US" sz="5400" dirty="0"/>
              <a:t>Finding Similar Items:</a:t>
            </a:r>
            <a:br>
              <a:rPr lang="en-US" sz="5400" dirty="0"/>
            </a:br>
            <a:r>
              <a:rPr lang="en-US" sz="5400" dirty="0"/>
              <a:t>Locality Sensitive Hashing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876800"/>
            <a:ext cx="6705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Mining of Massive Datasets</a:t>
            </a:r>
          </a:p>
          <a:p>
            <a:r>
              <a:rPr lang="en-US" dirty="0"/>
              <a:t>Slides by Jure Leskovec, </a:t>
            </a:r>
            <a:r>
              <a:rPr lang="en-US" dirty="0" err="1"/>
              <a:t>Anand</a:t>
            </a:r>
            <a:r>
              <a:rPr lang="en-US" dirty="0"/>
              <a:t> </a:t>
            </a:r>
            <a:r>
              <a:rPr lang="en-US" dirty="0" err="1"/>
              <a:t>Rajaraman</a:t>
            </a:r>
            <a:r>
              <a:rPr lang="en-US" dirty="0"/>
              <a:t>, Jeff </a:t>
            </a:r>
            <a:r>
              <a:rPr lang="en-US" dirty="0" err="1"/>
              <a:t>Ullman</a:t>
            </a:r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Dr M </a:t>
            </a:r>
            <a:r>
              <a:rPr lang="en-US" sz="2400" dirty="0" err="1"/>
              <a:t>Muzammal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8875414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Previous Lecture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60093"/>
                </a:solidFill>
              </a:rPr>
              <a:t>Last time:</a:t>
            </a:r>
            <a:r>
              <a:rPr lang="en-US" dirty="0">
                <a:solidFill>
                  <a:srgbClr val="D60093"/>
                </a:solidFill>
              </a:rPr>
              <a:t> Finding frequent pairs</a:t>
            </a:r>
          </a:p>
          <a:p>
            <a:r>
              <a:rPr lang="en-US" b="1" dirty="0">
                <a:solidFill>
                  <a:srgbClr val="0000FF"/>
                </a:solidFill>
              </a:rPr>
              <a:t>Further improvement: PCY</a:t>
            </a:r>
          </a:p>
          <a:p>
            <a:pPr lvl="1"/>
            <a:r>
              <a:rPr lang="en-US" b="1" dirty="0"/>
              <a:t>Pass 1:</a:t>
            </a:r>
          </a:p>
          <a:p>
            <a:pPr lvl="2"/>
            <a:r>
              <a:rPr lang="en-US" dirty="0"/>
              <a:t>Count exact frequency of each item:</a:t>
            </a:r>
          </a:p>
          <a:p>
            <a:pPr lvl="2"/>
            <a:r>
              <a:rPr lang="en-US" dirty="0"/>
              <a:t>Take pairs of items {</a:t>
            </a:r>
            <a:r>
              <a:rPr lang="en-US" dirty="0" err="1"/>
              <a:t>i,j</a:t>
            </a:r>
            <a:r>
              <a:rPr lang="en-US" dirty="0"/>
              <a:t>}, hash them into </a:t>
            </a:r>
            <a:r>
              <a:rPr lang="en-US" i="1" dirty="0"/>
              <a:t>B</a:t>
            </a:r>
            <a:r>
              <a:rPr lang="en-US" dirty="0"/>
              <a:t> buckets and count of the number of pairs that hashed to each bucket:</a:t>
            </a:r>
          </a:p>
          <a:p>
            <a:pPr lvl="2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6400800" y="2971800"/>
            <a:ext cx="2590800" cy="304800"/>
            <a:chOff x="3505200" y="3505200"/>
            <a:chExt cx="2590800" cy="3048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810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40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704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006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1308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461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791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3505200" y="3505200"/>
              <a:ext cx="2590800" cy="304800"/>
            </a:xfrm>
            <a:prstGeom prst="rect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77000" y="4572000"/>
            <a:ext cx="2590800" cy="304800"/>
            <a:chOff x="3505200" y="3505200"/>
            <a:chExt cx="2590800" cy="3048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810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40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704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8006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1308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461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791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3505200" y="3505200"/>
              <a:ext cx="2590800" cy="304800"/>
            </a:xfrm>
            <a:prstGeom prst="rect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966972" y="2590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Items 1…N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1750" y="5105400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Basket 1:</a:t>
            </a:r>
            <a:r>
              <a:rPr lang="en-US" dirty="0">
                <a:latin typeface="Arial" pitchFamily="34" charset="0"/>
                <a:cs typeface="Arial" pitchFamily="34" charset="0"/>
              </a:rPr>
              <a:t> {1,2,3}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</a:rPr>
              <a:t>Pairs:</a:t>
            </a:r>
            <a:r>
              <a:rPr lang="en-US" dirty="0">
                <a:latin typeface="Arial" pitchFamily="34" charset="0"/>
                <a:cs typeface="Arial" pitchFamily="34" charset="0"/>
              </a:rPr>
              <a:t> {1,2} {1,3} {2,3}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43172" y="42026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Buckets 1…B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477000" y="4539218"/>
            <a:ext cx="1980029" cy="947182"/>
            <a:chOff x="6477000" y="4539218"/>
            <a:chExt cx="1980029" cy="947182"/>
          </a:xfrm>
        </p:grpSpPr>
        <p:cxnSp>
          <p:nvCxnSpPr>
            <p:cNvPr id="34" name="Straight Arrow Connector 33"/>
            <p:cNvCxnSpPr/>
            <p:nvPr/>
          </p:nvCxnSpPr>
          <p:spPr>
            <a:xfrm flipH="1" flipV="1">
              <a:off x="6629400" y="4819650"/>
              <a:ext cx="736600" cy="66675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6705600" y="4819650"/>
              <a:ext cx="1600200" cy="608915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7924800" y="4819650"/>
              <a:ext cx="381000" cy="66675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477000" y="4539218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itchFamily="34" charset="0"/>
                  <a:cs typeface="Arial" pitchFamily="34" charset="0"/>
                </a:rPr>
                <a:t>2                        1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558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Previous Lecture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D60093"/>
                </a:solidFill>
              </a:rPr>
              <a:t>Last time:</a:t>
            </a:r>
            <a:r>
              <a:rPr lang="en-US" dirty="0">
                <a:solidFill>
                  <a:srgbClr val="D60093"/>
                </a:solidFill>
              </a:rPr>
              <a:t> Finding frequent pairs</a:t>
            </a:r>
          </a:p>
          <a:p>
            <a:r>
              <a:rPr lang="en-US" b="1" dirty="0">
                <a:solidFill>
                  <a:srgbClr val="0000FF"/>
                </a:solidFill>
              </a:rPr>
              <a:t>Further improvement: PCY</a:t>
            </a:r>
          </a:p>
          <a:p>
            <a:pPr lvl="1"/>
            <a:r>
              <a:rPr lang="en-US" b="1" dirty="0"/>
              <a:t>Pass 1:</a:t>
            </a:r>
          </a:p>
          <a:p>
            <a:pPr lvl="2"/>
            <a:r>
              <a:rPr lang="en-US" dirty="0"/>
              <a:t>Count exact frequency of each item:</a:t>
            </a:r>
          </a:p>
          <a:p>
            <a:pPr lvl="2"/>
            <a:r>
              <a:rPr lang="en-US" dirty="0"/>
              <a:t>Take pairs of items {</a:t>
            </a:r>
            <a:r>
              <a:rPr lang="en-US" dirty="0" err="1"/>
              <a:t>i,j</a:t>
            </a:r>
            <a:r>
              <a:rPr lang="en-US" dirty="0"/>
              <a:t>}, hash them into </a:t>
            </a:r>
            <a:r>
              <a:rPr lang="en-US" i="1" dirty="0"/>
              <a:t>B</a:t>
            </a:r>
            <a:r>
              <a:rPr lang="en-US" dirty="0"/>
              <a:t> buckets and count of the number of pairs that hashed to each bucket:</a:t>
            </a:r>
          </a:p>
          <a:p>
            <a:pPr lvl="1"/>
            <a:r>
              <a:rPr lang="en-US" b="1" dirty="0"/>
              <a:t>Pass 2:</a:t>
            </a:r>
          </a:p>
          <a:p>
            <a:pPr lvl="2"/>
            <a:r>
              <a:rPr lang="en-US" dirty="0"/>
              <a:t>For a pair {</a:t>
            </a:r>
            <a:r>
              <a:rPr lang="en-US" dirty="0" err="1"/>
              <a:t>i,j</a:t>
            </a:r>
            <a:r>
              <a:rPr lang="en-US" dirty="0"/>
              <a:t>} to be a </a:t>
            </a:r>
            <a:r>
              <a:rPr lang="en-US" b="1" dirty="0">
                <a:solidFill>
                  <a:srgbClr val="FF0066"/>
                </a:solidFill>
              </a:rPr>
              <a:t>candidate for </a:t>
            </a:r>
            <a:br>
              <a:rPr lang="en-US" b="1" dirty="0">
                <a:solidFill>
                  <a:srgbClr val="FF0066"/>
                </a:solidFill>
              </a:rPr>
            </a:br>
            <a:r>
              <a:rPr lang="en-US" b="1" dirty="0">
                <a:solidFill>
                  <a:srgbClr val="FF0066"/>
                </a:solidFill>
              </a:rPr>
              <a:t>a frequent pair</a:t>
            </a:r>
            <a:r>
              <a:rPr lang="en-US" dirty="0">
                <a:solidFill>
                  <a:srgbClr val="FF0066"/>
                </a:solidFill>
              </a:rPr>
              <a:t>, </a:t>
            </a:r>
            <a:r>
              <a:rPr lang="en-US" dirty="0"/>
              <a:t>its singletons {</a:t>
            </a:r>
            <a:r>
              <a:rPr lang="en-US" dirty="0" err="1"/>
              <a:t>i</a:t>
            </a:r>
            <a:r>
              <a:rPr lang="en-US" dirty="0"/>
              <a:t>}, {j} </a:t>
            </a:r>
            <a:br>
              <a:rPr lang="en-US" dirty="0"/>
            </a:br>
            <a:r>
              <a:rPr lang="en-US" dirty="0"/>
              <a:t>have to be frequent and the pair </a:t>
            </a:r>
            <a:br>
              <a:rPr lang="en-US" dirty="0"/>
            </a:br>
            <a:r>
              <a:rPr lang="en-US" dirty="0"/>
              <a:t>has to hash to a frequent bucket!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400800" y="2971800"/>
            <a:ext cx="2590800" cy="304800"/>
            <a:chOff x="3505200" y="3505200"/>
            <a:chExt cx="2590800" cy="3048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810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40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704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006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1308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461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791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3505200" y="3505200"/>
              <a:ext cx="2590800" cy="304800"/>
            </a:xfrm>
            <a:prstGeom prst="rect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77000" y="4572000"/>
            <a:ext cx="2590800" cy="304800"/>
            <a:chOff x="3505200" y="3505200"/>
            <a:chExt cx="2590800" cy="3048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810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40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704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8006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1308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461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791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3505200" y="3505200"/>
              <a:ext cx="2590800" cy="304800"/>
            </a:xfrm>
            <a:prstGeom prst="rect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966972" y="2590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Items 1…N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1750" y="5105400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Basket 1:</a:t>
            </a:r>
            <a:r>
              <a:rPr lang="en-US" dirty="0">
                <a:latin typeface="Arial" pitchFamily="34" charset="0"/>
                <a:cs typeface="Arial" pitchFamily="34" charset="0"/>
              </a:rPr>
              <a:t> {1,2,3}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</a:rPr>
              <a:t>Pairs:</a:t>
            </a:r>
            <a:r>
              <a:rPr lang="en-US" dirty="0">
                <a:latin typeface="Arial" pitchFamily="34" charset="0"/>
                <a:cs typeface="Arial" pitchFamily="34" charset="0"/>
              </a:rPr>
              <a:t> {1,2} {1,3} {2,3}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00800" y="5754469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Basket 2:</a:t>
            </a:r>
            <a:r>
              <a:rPr lang="en-US" dirty="0">
                <a:latin typeface="Arial" pitchFamily="34" charset="0"/>
                <a:cs typeface="Arial" pitchFamily="34" charset="0"/>
              </a:rPr>
              <a:t> {1,2,4}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</a:rPr>
              <a:t>Pairs:</a:t>
            </a:r>
            <a:r>
              <a:rPr lang="en-US" dirty="0">
                <a:latin typeface="Arial" pitchFamily="34" charset="0"/>
                <a:cs typeface="Arial" pitchFamily="34" charset="0"/>
              </a:rPr>
              <a:t> {1,2} {1,4} {2,4}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6629400" y="4819650"/>
            <a:ext cx="736600" cy="66675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705600" y="4819651"/>
            <a:ext cx="1600200" cy="6089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7924800" y="4819651"/>
            <a:ext cx="381000" cy="65722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43172" y="42026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Buckets 1…B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477000" y="4539218"/>
            <a:ext cx="2025650" cy="1632982"/>
            <a:chOff x="6477000" y="4539218"/>
            <a:chExt cx="2025650" cy="1632982"/>
          </a:xfrm>
        </p:grpSpPr>
        <p:sp>
          <p:nvSpPr>
            <p:cNvPr id="41" name="TextBox 40"/>
            <p:cNvSpPr txBox="1"/>
            <p:nvPr/>
          </p:nvSpPr>
          <p:spPr>
            <a:xfrm>
              <a:off x="6477000" y="4539218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itchFamily="34" charset="0"/>
                  <a:cs typeface="Arial" pitchFamily="34" charset="0"/>
                </a:rPr>
                <a:t>3             1         2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 flipV="1">
              <a:off x="6705600" y="4819650"/>
              <a:ext cx="736600" cy="133350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8305800" y="4819650"/>
              <a:ext cx="196850" cy="135255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7636386" y="4800600"/>
              <a:ext cx="336039" cy="135255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555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Previous Lecture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D60093"/>
                </a:solidFill>
              </a:rPr>
              <a:t>Last time:</a:t>
            </a:r>
            <a:r>
              <a:rPr lang="en-US" dirty="0">
                <a:solidFill>
                  <a:srgbClr val="D60093"/>
                </a:solidFill>
              </a:rPr>
              <a:t> Finding frequent pairs</a:t>
            </a:r>
          </a:p>
          <a:p>
            <a:r>
              <a:rPr lang="en-US" b="1" dirty="0">
                <a:solidFill>
                  <a:srgbClr val="0000FF"/>
                </a:solidFill>
              </a:rPr>
              <a:t>Further improvement: PCY</a:t>
            </a:r>
          </a:p>
          <a:p>
            <a:pPr lvl="1"/>
            <a:r>
              <a:rPr lang="en-US" b="1" dirty="0"/>
              <a:t>Pass 1:</a:t>
            </a:r>
          </a:p>
          <a:p>
            <a:pPr lvl="2"/>
            <a:r>
              <a:rPr lang="en-US" dirty="0"/>
              <a:t>Count exact frequency of each item:</a:t>
            </a:r>
          </a:p>
          <a:p>
            <a:pPr lvl="2"/>
            <a:r>
              <a:rPr lang="en-US" dirty="0"/>
              <a:t>Take pairs of items {</a:t>
            </a:r>
            <a:r>
              <a:rPr lang="en-US" dirty="0" err="1"/>
              <a:t>i,j</a:t>
            </a:r>
            <a:r>
              <a:rPr lang="en-US" dirty="0"/>
              <a:t>}, hash them into </a:t>
            </a:r>
            <a:r>
              <a:rPr lang="en-US" i="1" dirty="0"/>
              <a:t>B</a:t>
            </a:r>
            <a:r>
              <a:rPr lang="en-US" dirty="0"/>
              <a:t> buckets and count of the number of pairs that hashed to each bucket:</a:t>
            </a:r>
          </a:p>
          <a:p>
            <a:pPr lvl="1"/>
            <a:r>
              <a:rPr lang="en-US" b="1" dirty="0"/>
              <a:t>Pass 2:</a:t>
            </a:r>
          </a:p>
          <a:p>
            <a:pPr lvl="2"/>
            <a:r>
              <a:rPr lang="en-US" dirty="0"/>
              <a:t>For a pair {</a:t>
            </a:r>
            <a:r>
              <a:rPr lang="en-US" dirty="0" err="1"/>
              <a:t>i,j</a:t>
            </a:r>
            <a:r>
              <a:rPr lang="en-US" dirty="0"/>
              <a:t>} to be a </a:t>
            </a:r>
            <a:r>
              <a:rPr lang="en-US" b="1" dirty="0">
                <a:solidFill>
                  <a:srgbClr val="FF0066"/>
                </a:solidFill>
              </a:rPr>
              <a:t>candidate for </a:t>
            </a:r>
            <a:br>
              <a:rPr lang="en-US" b="1" dirty="0">
                <a:solidFill>
                  <a:srgbClr val="FF0066"/>
                </a:solidFill>
              </a:rPr>
            </a:br>
            <a:r>
              <a:rPr lang="en-US" b="1" dirty="0">
                <a:solidFill>
                  <a:srgbClr val="FF0066"/>
                </a:solidFill>
              </a:rPr>
              <a:t>a frequent pair</a:t>
            </a:r>
            <a:r>
              <a:rPr lang="en-US" dirty="0">
                <a:solidFill>
                  <a:srgbClr val="FF0066"/>
                </a:solidFill>
              </a:rPr>
              <a:t>, </a:t>
            </a:r>
            <a:r>
              <a:rPr lang="en-US" dirty="0"/>
              <a:t>its singletons have </a:t>
            </a:r>
            <a:br>
              <a:rPr lang="en-US" dirty="0"/>
            </a:br>
            <a:r>
              <a:rPr lang="en-US" dirty="0"/>
              <a:t>to be frequent and its  has to hash</a:t>
            </a:r>
            <a:br>
              <a:rPr lang="en-US" dirty="0"/>
            </a:br>
            <a:r>
              <a:rPr lang="en-US" dirty="0"/>
              <a:t>to a frequent bucket!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400800" y="2971800"/>
            <a:ext cx="2590800" cy="304800"/>
            <a:chOff x="3505200" y="3505200"/>
            <a:chExt cx="2590800" cy="3048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810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40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704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006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1308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461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791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3505200" y="3505200"/>
              <a:ext cx="2590800" cy="304800"/>
            </a:xfrm>
            <a:prstGeom prst="rect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77000" y="4572000"/>
            <a:ext cx="2590800" cy="304800"/>
            <a:chOff x="3505200" y="3505200"/>
            <a:chExt cx="2590800" cy="3048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810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40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704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8006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1308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461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791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3505200" y="3505200"/>
              <a:ext cx="2590800" cy="304800"/>
            </a:xfrm>
            <a:prstGeom prst="rect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966972" y="2590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Items 1…N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1750" y="5105400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Basket 1:</a:t>
            </a:r>
            <a:r>
              <a:rPr lang="en-US" dirty="0">
                <a:latin typeface="Arial" pitchFamily="34" charset="0"/>
                <a:cs typeface="Arial" pitchFamily="34" charset="0"/>
              </a:rPr>
              <a:t> {1,2,3}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</a:rPr>
              <a:t>Pairs:</a:t>
            </a:r>
            <a:r>
              <a:rPr lang="en-US" dirty="0">
                <a:latin typeface="Arial" pitchFamily="34" charset="0"/>
                <a:cs typeface="Arial" pitchFamily="34" charset="0"/>
              </a:rPr>
              <a:t> {1,2} {1,3} {2,3}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00800" y="5754469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Basket 2:</a:t>
            </a:r>
            <a:r>
              <a:rPr lang="en-US" dirty="0">
                <a:latin typeface="Arial" pitchFamily="34" charset="0"/>
                <a:cs typeface="Arial" pitchFamily="34" charset="0"/>
              </a:rPr>
              <a:t> {1,2,4}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</a:rPr>
              <a:t>Pairs:</a:t>
            </a:r>
            <a:r>
              <a:rPr lang="en-US" dirty="0">
                <a:latin typeface="Arial" pitchFamily="34" charset="0"/>
                <a:cs typeface="Arial" pitchFamily="34" charset="0"/>
              </a:rPr>
              <a:t> {1,2} {1,4} {2,4}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6629400" y="4819650"/>
            <a:ext cx="736600" cy="66675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705600" y="4819651"/>
            <a:ext cx="1600200" cy="6089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7924800" y="4819651"/>
            <a:ext cx="381000" cy="65722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43172" y="42026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Buckets 1…B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477000" y="4539218"/>
            <a:ext cx="2025650" cy="1632982"/>
            <a:chOff x="6477000" y="4539218"/>
            <a:chExt cx="2025650" cy="1632982"/>
          </a:xfrm>
        </p:grpSpPr>
        <p:sp>
          <p:nvSpPr>
            <p:cNvPr id="41" name="TextBox 40"/>
            <p:cNvSpPr txBox="1"/>
            <p:nvPr/>
          </p:nvSpPr>
          <p:spPr>
            <a:xfrm>
              <a:off x="6477000" y="4539218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itchFamily="34" charset="0"/>
                  <a:cs typeface="Arial" pitchFamily="34" charset="0"/>
                </a:rPr>
                <a:t>3             1         2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 flipV="1">
              <a:off x="6705600" y="4819650"/>
              <a:ext cx="736600" cy="133350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8305800" y="4819650"/>
              <a:ext cx="196850" cy="135255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7636386" y="4800600"/>
              <a:ext cx="336039" cy="135255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1295400" y="1600200"/>
            <a:ext cx="7239000" cy="4724400"/>
          </a:xfrm>
          <a:prstGeom prst="roundRect">
            <a:avLst>
              <a:gd name="adj" fmla="val 10110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FFFF00"/>
                </a:solidFill>
              </a:rPr>
              <a:t>Previous lecture: A-Priori</a:t>
            </a:r>
          </a:p>
          <a:p>
            <a:r>
              <a:rPr lang="en-US" sz="2400" b="1" dirty="0"/>
              <a:t>Main idea: Candidates</a:t>
            </a:r>
          </a:p>
          <a:p>
            <a:r>
              <a:rPr lang="en-US" sz="2000" dirty="0"/>
              <a:t>Instead of keeping a count of each pair, only keep a count  </a:t>
            </a:r>
            <a:br>
              <a:rPr lang="en-US" sz="2000" dirty="0"/>
            </a:br>
            <a:r>
              <a:rPr lang="en-US" sz="2000" dirty="0"/>
              <a:t>of candidate pairs!</a:t>
            </a:r>
          </a:p>
          <a:p>
            <a:r>
              <a:rPr lang="en-US" sz="2800" b="1" dirty="0">
                <a:solidFill>
                  <a:srgbClr val="FFFF00"/>
                </a:solidFill>
              </a:rPr>
              <a:t>Today’s lecture: Find pairs of similar docs</a:t>
            </a:r>
          </a:p>
          <a:p>
            <a:r>
              <a:rPr lang="en-US" sz="2400" b="1" dirty="0"/>
              <a:t>Main idea:</a:t>
            </a:r>
            <a:r>
              <a:rPr lang="en-US" sz="2400" dirty="0"/>
              <a:t> </a:t>
            </a:r>
            <a:r>
              <a:rPr lang="en-US" sz="2400" b="1" dirty="0"/>
              <a:t>Candidates</a:t>
            </a:r>
          </a:p>
          <a:p>
            <a:r>
              <a:rPr lang="en-US" sz="2000" b="1" dirty="0"/>
              <a:t>-- Pass 1:</a:t>
            </a:r>
            <a:r>
              <a:rPr lang="en-US" sz="2000" dirty="0"/>
              <a:t> Take documents and hash them to buckets such that </a:t>
            </a:r>
            <a:r>
              <a:rPr lang="en-US" sz="2000" u="sng" dirty="0"/>
              <a:t>documents that are similar hash to the same bucket</a:t>
            </a:r>
          </a:p>
          <a:p>
            <a:r>
              <a:rPr lang="en-US" sz="2000" b="1" dirty="0"/>
              <a:t>-- Pass 2: </a:t>
            </a:r>
            <a:r>
              <a:rPr lang="en-US" sz="2000" dirty="0"/>
              <a:t>Only compare documents that are </a:t>
            </a:r>
            <a:r>
              <a:rPr lang="en-US" sz="2000" b="1" dirty="0"/>
              <a:t>candidates </a:t>
            </a:r>
            <a:br>
              <a:rPr lang="en-US" sz="2000" b="1" dirty="0"/>
            </a:br>
            <a:r>
              <a:rPr lang="en-US" sz="2000" dirty="0"/>
              <a:t>(i.e., they hashed to a same bucket)</a:t>
            </a:r>
          </a:p>
          <a:p>
            <a:r>
              <a:rPr lang="en-US" sz="2000" b="1" dirty="0"/>
              <a:t>Benefits: Instead of O(N</a:t>
            </a:r>
            <a:r>
              <a:rPr lang="en-US" sz="2000" b="1" baseline="30000" dirty="0"/>
              <a:t>2</a:t>
            </a:r>
            <a:r>
              <a:rPr lang="en-US" sz="2000" b="1" dirty="0"/>
              <a:t>) comparisons, we need O(N) comparisons to find similar documents</a:t>
            </a:r>
          </a:p>
        </p:txBody>
      </p:sp>
    </p:spTree>
    <p:extLst>
      <p:ext uri="{BB962C8B-B14F-4D97-AF65-F5344CB8AC3E}">
        <p14:creationId xmlns:p14="http://schemas.microsoft.com/office/powerpoint/2010/main" val="3497971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Finding Similar Items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71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Measures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437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924800" cy="4217287"/>
          </a:xfrm>
        </p:spPr>
        <p:txBody>
          <a:bodyPr>
            <a:normAutofit fontScale="92500" lnSpcReduction="10000"/>
          </a:bodyPr>
          <a:lstStyle/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US" sz="3200" b="1" dirty="0">
                <a:solidFill>
                  <a:srgbClr val="D60093"/>
                </a:solidFill>
              </a:rPr>
              <a:t>Goal:</a:t>
            </a:r>
            <a:r>
              <a:rPr lang="en-US" sz="3200" b="1" dirty="0">
                <a:solidFill>
                  <a:srgbClr val="0000FF"/>
                </a:solidFill>
              </a:rPr>
              <a:t> Find near-neighbors in high-dim. space</a:t>
            </a:r>
          </a:p>
          <a:p>
            <a:pPr lvl="1"/>
            <a:r>
              <a:rPr lang="en-US" dirty="0"/>
              <a:t>We formally define “near neighbors” as </a:t>
            </a:r>
            <a:br>
              <a:rPr lang="en-US" dirty="0"/>
            </a:br>
            <a:r>
              <a:rPr lang="en-US" dirty="0"/>
              <a:t>points that are a “small distance” apart</a:t>
            </a:r>
          </a:p>
          <a:p>
            <a:r>
              <a:rPr lang="en-US" dirty="0"/>
              <a:t>For each application, we first need to define what “</a:t>
            </a:r>
            <a:r>
              <a:rPr lang="en-US" b="1" dirty="0"/>
              <a:t>distance</a:t>
            </a:r>
            <a:r>
              <a:rPr lang="en-US" dirty="0"/>
              <a:t>” means</a:t>
            </a:r>
          </a:p>
          <a:p>
            <a:r>
              <a:rPr lang="en-US" b="1" dirty="0">
                <a:solidFill>
                  <a:srgbClr val="D60093"/>
                </a:solidFill>
              </a:rPr>
              <a:t>Today: </a:t>
            </a:r>
            <a:r>
              <a:rPr lang="en-US" b="1" dirty="0" err="1">
                <a:solidFill>
                  <a:srgbClr val="0000FF"/>
                </a:solidFill>
              </a:rPr>
              <a:t>Jaccard</a:t>
            </a:r>
            <a:r>
              <a:rPr lang="en-US" b="1" dirty="0">
                <a:solidFill>
                  <a:srgbClr val="0000FF"/>
                </a:solidFill>
              </a:rPr>
              <a:t> distance/similarity</a:t>
            </a:r>
          </a:p>
          <a:p>
            <a:pPr lvl="1"/>
            <a:r>
              <a:rPr lang="en-US" dirty="0"/>
              <a:t>The </a:t>
            </a:r>
            <a:r>
              <a:rPr lang="en-US" b="1" dirty="0" err="1">
                <a:solidFill>
                  <a:srgbClr val="FF0066"/>
                </a:solidFill>
              </a:rPr>
              <a:t>Jaccard</a:t>
            </a:r>
            <a:r>
              <a:rPr lang="en-US" b="1" dirty="0">
                <a:solidFill>
                  <a:srgbClr val="FF0066"/>
                </a:solidFill>
              </a:rPr>
              <a:t> similarity</a:t>
            </a:r>
            <a:r>
              <a:rPr lang="en-US" i="1" dirty="0">
                <a:solidFill>
                  <a:srgbClr val="FF0066"/>
                </a:solidFill>
              </a:rPr>
              <a:t> </a:t>
            </a:r>
            <a:r>
              <a:rPr lang="en-US" dirty="0"/>
              <a:t>of two </a:t>
            </a:r>
            <a:r>
              <a:rPr lang="en-US" b="1" dirty="0">
                <a:solidFill>
                  <a:srgbClr val="FF0066"/>
                </a:solidFill>
              </a:rPr>
              <a:t>sets</a:t>
            </a:r>
            <a:r>
              <a:rPr lang="en-US" dirty="0">
                <a:solidFill>
                  <a:srgbClr val="FF0066"/>
                </a:solidFill>
              </a:rPr>
              <a:t> </a:t>
            </a:r>
            <a:r>
              <a:rPr lang="en-US" dirty="0"/>
              <a:t>is the size of their intersection divided by the size of their union:</a:t>
            </a:r>
            <a:br>
              <a:rPr lang="en-US" dirty="0"/>
            </a:br>
            <a:r>
              <a:rPr lang="en-US" b="1" i="1" dirty="0" err="1"/>
              <a:t>sim</a:t>
            </a:r>
            <a:r>
              <a:rPr lang="en-US" b="1" dirty="0"/>
              <a:t>(C</a:t>
            </a:r>
            <a:r>
              <a:rPr lang="en-US" b="1" baseline="-25000" dirty="0"/>
              <a:t>1</a:t>
            </a:r>
            <a:r>
              <a:rPr lang="en-US" b="1" dirty="0"/>
              <a:t>, C</a:t>
            </a:r>
            <a:r>
              <a:rPr lang="en-US" b="1" baseline="-25000" dirty="0"/>
              <a:t>2</a:t>
            </a:r>
            <a:r>
              <a:rPr lang="en-US" b="1" dirty="0"/>
              <a:t>) = |C</a:t>
            </a:r>
            <a:r>
              <a:rPr lang="en-US" b="1" baseline="-25000" dirty="0"/>
              <a:t>1</a:t>
            </a:r>
            <a:r>
              <a:rPr lang="en-US" b="1" dirty="0">
                <a:sym typeface="Symbol" pitchFamily="18" charset="2"/>
              </a:rPr>
              <a:t>C</a:t>
            </a:r>
            <a:r>
              <a:rPr lang="en-US" b="1" baseline="-25000" dirty="0">
                <a:sym typeface="Symbol" pitchFamily="18" charset="2"/>
              </a:rPr>
              <a:t>2</a:t>
            </a:r>
            <a:r>
              <a:rPr lang="en-US" b="1" dirty="0">
                <a:sym typeface="Symbol" pitchFamily="18" charset="2"/>
              </a:rPr>
              <a:t>|/|C</a:t>
            </a:r>
            <a:r>
              <a:rPr lang="en-US" b="1" baseline="-25000" dirty="0">
                <a:sym typeface="Symbol" pitchFamily="18" charset="2"/>
              </a:rPr>
              <a:t>1</a:t>
            </a:r>
            <a:r>
              <a:rPr lang="en-US" b="1" dirty="0">
                <a:sym typeface="Symbol" pitchFamily="18" charset="2"/>
              </a:rPr>
              <a:t>C</a:t>
            </a:r>
            <a:r>
              <a:rPr lang="en-US" b="1" baseline="-25000" dirty="0">
                <a:sym typeface="Symbol" pitchFamily="18" charset="2"/>
              </a:rPr>
              <a:t>2</a:t>
            </a:r>
            <a:r>
              <a:rPr lang="en-US" b="1" dirty="0">
                <a:sym typeface="Symbol" pitchFamily="18" charset="2"/>
              </a:rPr>
              <a:t>|</a:t>
            </a:r>
          </a:p>
          <a:p>
            <a:pPr lvl="1"/>
            <a:r>
              <a:rPr lang="en-US" b="1" dirty="0" err="1">
                <a:solidFill>
                  <a:srgbClr val="FF0066"/>
                </a:solidFill>
              </a:rPr>
              <a:t>Jaccard</a:t>
            </a:r>
            <a:r>
              <a:rPr lang="en-US" b="1" dirty="0">
                <a:solidFill>
                  <a:srgbClr val="FF0066"/>
                </a:solidFill>
              </a:rPr>
              <a:t> distance:</a:t>
            </a:r>
            <a:r>
              <a:rPr lang="en-US" b="1" i="1" dirty="0"/>
              <a:t> d</a:t>
            </a:r>
            <a:r>
              <a:rPr lang="en-US" b="1" dirty="0"/>
              <a:t>(C</a:t>
            </a:r>
            <a:r>
              <a:rPr lang="en-US" b="1" baseline="-25000" dirty="0"/>
              <a:t>1</a:t>
            </a:r>
            <a:r>
              <a:rPr lang="en-US" b="1" dirty="0"/>
              <a:t>, C</a:t>
            </a:r>
            <a:r>
              <a:rPr lang="en-US" b="1" baseline="-25000" dirty="0"/>
              <a:t>2</a:t>
            </a:r>
            <a:r>
              <a:rPr lang="en-US" b="1" dirty="0"/>
              <a:t>) = 1 - |C</a:t>
            </a:r>
            <a:r>
              <a:rPr lang="en-US" b="1" baseline="-25000" dirty="0"/>
              <a:t>1</a:t>
            </a:r>
            <a:r>
              <a:rPr lang="en-US" b="1" dirty="0">
                <a:sym typeface="Symbol" pitchFamily="18" charset="2"/>
              </a:rPr>
              <a:t>C</a:t>
            </a:r>
            <a:r>
              <a:rPr lang="en-US" b="1" baseline="-25000" dirty="0">
                <a:sym typeface="Symbol" pitchFamily="18" charset="2"/>
              </a:rPr>
              <a:t>2</a:t>
            </a:r>
            <a:r>
              <a:rPr lang="en-US" b="1" dirty="0">
                <a:sym typeface="Symbol" pitchFamily="18" charset="2"/>
              </a:rPr>
              <a:t>|/|C</a:t>
            </a:r>
            <a:r>
              <a:rPr lang="en-US" b="1" baseline="-25000" dirty="0">
                <a:sym typeface="Symbol" pitchFamily="18" charset="2"/>
              </a:rPr>
              <a:t>1</a:t>
            </a:r>
            <a:r>
              <a:rPr lang="en-US" b="1" dirty="0">
                <a:sym typeface="Symbol" pitchFamily="18" charset="2"/>
              </a:rPr>
              <a:t>C</a:t>
            </a:r>
            <a:r>
              <a:rPr lang="en-US" b="1" baseline="-25000" dirty="0">
                <a:sym typeface="Symbol" pitchFamily="18" charset="2"/>
              </a:rPr>
              <a:t>2</a:t>
            </a:r>
            <a:r>
              <a:rPr lang="en-US" b="1" dirty="0">
                <a:sym typeface="Symbol" pitchFamily="18" charset="2"/>
              </a:rPr>
              <a:t>|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958798" y="5505271"/>
            <a:ext cx="249940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3 in intersection</a:t>
            </a:r>
          </a:p>
          <a:p>
            <a:pPr eaLnBrk="0" hangingPunct="0"/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8 in union</a:t>
            </a:r>
          </a:p>
          <a:p>
            <a:pPr eaLnBrk="0" hangingPunct="0"/>
            <a:r>
              <a:rPr lang="en-US" dirty="0" err="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Jaccard</a:t>
            </a: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similarity= 3/8</a:t>
            </a:r>
          </a:p>
          <a:p>
            <a:pPr eaLnBrk="0" hangingPunct="0"/>
            <a:r>
              <a:rPr lang="en-US" dirty="0" err="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Jaccard</a:t>
            </a: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distance = 5/8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505200" y="5638800"/>
            <a:ext cx="2286000" cy="990600"/>
            <a:chOff x="3124200" y="1371600"/>
            <a:chExt cx="2667000" cy="1600200"/>
          </a:xfrm>
        </p:grpSpPr>
        <p:sp>
          <p:nvSpPr>
            <p:cNvPr id="9" name="Oval 3"/>
            <p:cNvSpPr>
              <a:spLocks noChangeArrowheads="1"/>
            </p:cNvSpPr>
            <p:nvPr/>
          </p:nvSpPr>
          <p:spPr bwMode="auto">
            <a:xfrm>
              <a:off x="3810000" y="1371600"/>
              <a:ext cx="1981200" cy="1600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4"/>
            <p:cNvSpPr>
              <a:spLocks noChangeArrowheads="1"/>
            </p:cNvSpPr>
            <p:nvPr/>
          </p:nvSpPr>
          <p:spPr bwMode="auto">
            <a:xfrm>
              <a:off x="3124200" y="1371600"/>
              <a:ext cx="1981200" cy="1600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3505200" y="1839351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3479800" y="2356338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4173220" y="1987062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4635500" y="2280138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4546600" y="1670537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11"/>
            <p:cNvSpPr>
              <a:spLocks noChangeArrowheads="1"/>
            </p:cNvSpPr>
            <p:nvPr/>
          </p:nvSpPr>
          <p:spPr bwMode="auto">
            <a:xfrm>
              <a:off x="5257800" y="2479431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5257800" y="1676399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" name="Oval 6"/>
          <p:cNvSpPr>
            <a:spLocks noChangeArrowheads="1"/>
          </p:cNvSpPr>
          <p:nvPr/>
        </p:nvSpPr>
        <p:spPr bwMode="auto">
          <a:xfrm>
            <a:off x="3995451" y="6411847"/>
            <a:ext cx="91440" cy="9144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130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Finding Similar Documents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521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153400" cy="51054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1" dirty="0">
                    <a:solidFill>
                      <a:srgbClr val="FF0066"/>
                    </a:solidFill>
                  </a:rPr>
                  <a:t>Goal:</a:t>
                </a:r>
                <a:r>
                  <a:rPr lang="en-US" b="1" dirty="0"/>
                  <a:t>Given a large number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𝑵</m:t>
                    </m:r>
                  </m:oMath>
                </a14:m>
                <a:r>
                  <a:rPr lang="en-US" b="1" dirty="0"/>
                  <a:t> in the millions or billions) of documents, find “near duplicate” pairs</a:t>
                </a:r>
              </a:p>
              <a:p>
                <a:r>
                  <a:rPr lang="en-US" b="1" dirty="0">
                    <a:solidFill>
                      <a:srgbClr val="FF0066"/>
                    </a:solidFill>
                  </a:rPr>
                  <a:t>Applications:</a:t>
                </a:r>
              </a:p>
              <a:p>
                <a:pPr lvl="1"/>
                <a:r>
                  <a:rPr lang="en-US" dirty="0"/>
                  <a:t>Mirror websites, or approximate mirrors</a:t>
                </a:r>
              </a:p>
              <a:p>
                <a:pPr lvl="2"/>
                <a:r>
                  <a:rPr lang="en-US" dirty="0"/>
                  <a:t>Don’t want to show both in search results</a:t>
                </a:r>
              </a:p>
              <a:p>
                <a:pPr lvl="1"/>
                <a:r>
                  <a:rPr lang="en-US" dirty="0"/>
                  <a:t>Similar news articles at many news sites</a:t>
                </a:r>
              </a:p>
              <a:p>
                <a:pPr lvl="2"/>
                <a:r>
                  <a:rPr lang="en-US" dirty="0"/>
                  <a:t>Cluster articles by “same story”</a:t>
                </a:r>
              </a:p>
              <a:p>
                <a:r>
                  <a:rPr lang="en-US" b="1" dirty="0">
                    <a:solidFill>
                      <a:srgbClr val="FF0066"/>
                    </a:solidFill>
                  </a:rPr>
                  <a:t>Problems:</a:t>
                </a:r>
              </a:p>
              <a:p>
                <a:pPr lvl="1"/>
                <a:r>
                  <a:rPr lang="en-US" dirty="0"/>
                  <a:t>Many small pieces of one document can appear </a:t>
                </a:r>
                <a:br>
                  <a:rPr lang="en-US" dirty="0"/>
                </a:br>
                <a:r>
                  <a:rPr lang="en-US" dirty="0"/>
                  <a:t>out of order in another</a:t>
                </a:r>
              </a:p>
              <a:p>
                <a:pPr lvl="1"/>
                <a:r>
                  <a:rPr lang="en-US" dirty="0"/>
                  <a:t>Too many documents to compare all pairs</a:t>
                </a:r>
              </a:p>
              <a:p>
                <a:pPr lvl="1"/>
                <a:r>
                  <a:rPr lang="en-US" dirty="0"/>
                  <a:t>Documents are so large or so many that they cannot </a:t>
                </a:r>
                <a:br>
                  <a:rPr lang="en-US" dirty="0"/>
                </a:br>
                <a:r>
                  <a:rPr lang="en-US" dirty="0"/>
                  <a:t>fit in main memory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6521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153400" cy="5105400"/>
              </a:xfrm>
              <a:blipFill>
                <a:blip r:embed="rId2"/>
                <a:stretch>
                  <a:fillRect l="-299" t="-2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7458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/>
              <a:t>3 Essential Steps for Similar Docs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9524C00-7883-447F-993D-93A8BDF0ACB6}" type="slidenum">
              <a:rPr lang="en-US"/>
              <a:pPr/>
              <a:t>16</a:t>
            </a:fld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Clr>
                <a:srgbClr val="0000FF"/>
              </a:buClr>
              <a:buFont typeface="+mj-lt"/>
              <a:buAutoNum type="arabicPeriod"/>
            </a:pPr>
            <a:r>
              <a:rPr lang="en-US" b="1" i="1" dirty="0">
                <a:solidFill>
                  <a:srgbClr val="FF0066"/>
                </a:solidFill>
              </a:rPr>
              <a:t>Shingling:</a:t>
            </a:r>
            <a:r>
              <a:rPr lang="en-US" dirty="0"/>
              <a:t> Convert documents to sets</a:t>
            </a:r>
          </a:p>
          <a:p>
            <a:pPr marL="2401824" lvl="8" indent="-609600">
              <a:buClr>
                <a:srgbClr val="0000FF"/>
              </a:buClr>
              <a:buFont typeface="+mj-lt"/>
              <a:buAutoNum type="arabicPeriod"/>
            </a:pPr>
            <a:endParaRPr lang="en-US" dirty="0"/>
          </a:p>
          <a:p>
            <a:pPr marL="514350" indent="-514350">
              <a:buClr>
                <a:srgbClr val="0000FF"/>
              </a:buClr>
              <a:buFont typeface="+mj-lt"/>
              <a:buAutoNum type="arabicPeriod"/>
            </a:pPr>
            <a:r>
              <a:rPr lang="en-US" b="1" i="1" dirty="0">
                <a:solidFill>
                  <a:srgbClr val="FF0066"/>
                </a:solidFill>
              </a:rPr>
              <a:t>Min-Hashing:</a:t>
            </a:r>
            <a:r>
              <a:rPr lang="en-US" dirty="0"/>
              <a:t> Convert large sets to short signatures, while preserving similarity</a:t>
            </a:r>
          </a:p>
          <a:p>
            <a:pPr marL="2401824" lvl="8" indent="-609600">
              <a:buClr>
                <a:srgbClr val="0000FF"/>
              </a:buClr>
              <a:buFont typeface="+mj-lt"/>
              <a:buAutoNum type="arabicPeriod"/>
            </a:pPr>
            <a:endParaRPr lang="en-US" dirty="0"/>
          </a:p>
          <a:p>
            <a:pPr marL="609600" indent="-609600">
              <a:buClr>
                <a:srgbClr val="0000FF"/>
              </a:buClr>
              <a:buFont typeface="+mj-lt"/>
              <a:buAutoNum type="arabicPeriod"/>
            </a:pPr>
            <a:r>
              <a:rPr lang="en-US" b="1" i="1" dirty="0">
                <a:solidFill>
                  <a:srgbClr val="FF0066"/>
                </a:solidFill>
              </a:rPr>
              <a:t>Locality-Sensitive Hashing:</a:t>
            </a:r>
            <a:r>
              <a:rPr lang="en-US" dirty="0"/>
              <a:t> Focus on </a:t>
            </a:r>
            <a:br>
              <a:rPr lang="en-US" dirty="0"/>
            </a:br>
            <a:r>
              <a:rPr lang="en-US" dirty="0"/>
              <a:t>pairs of signatures likely to be from </a:t>
            </a:r>
            <a:br>
              <a:rPr lang="en-US" dirty="0"/>
            </a:br>
            <a:r>
              <a:rPr lang="en-US" dirty="0"/>
              <a:t>similar documents</a:t>
            </a:r>
          </a:p>
          <a:p>
            <a:pPr marL="902208" lvl="1" indent="-609600">
              <a:buClr>
                <a:srgbClr val="0000FF"/>
              </a:buClr>
            </a:pPr>
            <a:r>
              <a:rPr lang="en-US" b="1" dirty="0">
                <a:solidFill>
                  <a:srgbClr val="0000FF"/>
                </a:solidFill>
              </a:rPr>
              <a:t>Candidate pairs!</a:t>
            </a:r>
          </a:p>
        </p:txBody>
      </p:sp>
    </p:spTree>
    <p:extLst>
      <p:ext uri="{BB962C8B-B14F-4D97-AF65-F5344CB8AC3E}">
        <p14:creationId xmlns:p14="http://schemas.microsoft.com/office/powerpoint/2010/main" val="1749706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Big Picture</a:t>
            </a:r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3C3BF69-412C-40FF-B67E-488F1482FCFF}" type="slidenum">
              <a:rPr lang="en-US"/>
              <a:pPr/>
              <a:t>17</a:t>
            </a:fld>
            <a:endParaRPr lang="en-US"/>
          </a:p>
        </p:txBody>
      </p:sp>
      <p:sp>
        <p:nvSpPr>
          <p:cNvPr id="64515" name="AutoShape 3"/>
          <p:cNvSpPr>
            <a:spLocks noChangeArrowheads="1"/>
          </p:cNvSpPr>
          <p:nvPr/>
        </p:nvSpPr>
        <p:spPr bwMode="auto">
          <a:xfrm rot="-5394873">
            <a:off x="1257300" y="2552700"/>
            <a:ext cx="1371600" cy="9906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CC99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lang="en-US" sz="1800">
                <a:latin typeface="Arial" pitchFamily="34" charset="0"/>
                <a:cs typeface="Arial" pitchFamily="34" charset="0"/>
              </a:rPr>
              <a:t>Shingling</a:t>
            </a:r>
          </a:p>
        </p:txBody>
      </p:sp>
      <p:sp>
        <p:nvSpPr>
          <p:cNvPr id="64518" name="Text Box 6"/>
          <p:cNvSpPr txBox="1">
            <a:spLocks noChangeArrowheads="1"/>
          </p:cNvSpPr>
          <p:nvPr/>
        </p:nvSpPr>
        <p:spPr bwMode="auto">
          <a:xfrm>
            <a:off x="152400" y="2743200"/>
            <a:ext cx="80021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dirty="0" err="1">
                <a:latin typeface="Arial" pitchFamily="34" charset="0"/>
                <a:cs typeface="Arial" pitchFamily="34" charset="0"/>
              </a:rPr>
              <a:t>Docu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-</a:t>
            </a:r>
          </a:p>
          <a:p>
            <a:r>
              <a:rPr lang="en-US" sz="1800" dirty="0" err="1">
                <a:latin typeface="Arial" pitchFamily="34" charset="0"/>
                <a:cs typeface="Arial" pitchFamily="34" charset="0"/>
              </a:rPr>
              <a:t>ment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4519" name="Line 7"/>
          <p:cNvSpPr>
            <a:spLocks noChangeShapeType="1"/>
          </p:cNvSpPr>
          <p:nvPr/>
        </p:nvSpPr>
        <p:spPr bwMode="auto">
          <a:xfrm>
            <a:off x="990600" y="3048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2362200" y="3048000"/>
            <a:ext cx="1354138" cy="2578100"/>
            <a:chOff x="1488" y="1920"/>
            <a:chExt cx="853" cy="1624"/>
          </a:xfrm>
        </p:grpSpPr>
        <p:sp>
          <p:nvSpPr>
            <p:cNvPr id="64520" name="Line 8"/>
            <p:cNvSpPr>
              <a:spLocks noChangeShapeType="1"/>
            </p:cNvSpPr>
            <p:nvPr/>
          </p:nvSpPr>
          <p:spPr bwMode="auto">
            <a:xfrm>
              <a:off x="1536" y="19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521" name="Text Box 9"/>
            <p:cNvSpPr txBox="1">
              <a:spLocks noChangeArrowheads="1"/>
            </p:cNvSpPr>
            <p:nvPr/>
          </p:nvSpPr>
          <p:spPr bwMode="auto">
            <a:xfrm>
              <a:off x="1488" y="2448"/>
              <a:ext cx="853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The set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of strings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of length </a:t>
              </a:r>
              <a:r>
                <a:rPr lang="en-US" sz="1800" b="1" i="1" dirty="0">
                  <a:latin typeface="Arial" pitchFamily="34" charset="0"/>
                  <a:cs typeface="Arial" pitchFamily="34" charset="0"/>
                </a:rPr>
                <a:t>k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that appear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in the doc-</a:t>
              </a:r>
            </a:p>
            <a:p>
              <a:r>
                <a:rPr lang="en-US" sz="1800" dirty="0" err="1">
                  <a:latin typeface="Arial" pitchFamily="34" charset="0"/>
                  <a:cs typeface="Arial" pitchFamily="34" charset="0"/>
                </a:rPr>
                <a:t>ument</a:t>
              </a:r>
              <a:endParaRPr lang="en-US" sz="18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522" name="Line 10"/>
            <p:cNvSpPr>
              <a:spLocks noChangeShapeType="1"/>
            </p:cNvSpPr>
            <p:nvPr/>
          </p:nvSpPr>
          <p:spPr bwMode="auto">
            <a:xfrm flipV="1">
              <a:off x="1872" y="19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581400" y="2362200"/>
            <a:ext cx="2376488" cy="3538538"/>
            <a:chOff x="2256" y="1488"/>
            <a:chExt cx="1497" cy="2229"/>
          </a:xfrm>
        </p:grpSpPr>
        <p:sp>
          <p:nvSpPr>
            <p:cNvPr id="64516" name="AutoShape 4"/>
            <p:cNvSpPr>
              <a:spLocks noChangeArrowheads="1"/>
            </p:cNvSpPr>
            <p:nvPr/>
          </p:nvSpPr>
          <p:spPr bwMode="auto">
            <a:xfrm rot="-5394873">
              <a:off x="2136" y="1608"/>
              <a:ext cx="864" cy="62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99CC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pPr algn="ctr"/>
              <a:r>
                <a:rPr lang="en-US" sz="1800" dirty="0">
                  <a:latin typeface="Arial" pitchFamily="34" charset="0"/>
                  <a:cs typeface="Arial" pitchFamily="34" charset="0"/>
                </a:rPr>
                <a:t>Min </a:t>
              </a:r>
              <a:br>
                <a:rPr lang="en-US" sz="1800" dirty="0">
                  <a:latin typeface="Arial" pitchFamily="34" charset="0"/>
                  <a:cs typeface="Arial" pitchFamily="34" charset="0"/>
                </a:rPr>
              </a:br>
              <a:r>
                <a:rPr lang="en-US" sz="1800" dirty="0">
                  <a:latin typeface="Arial" pitchFamily="34" charset="0"/>
                  <a:cs typeface="Arial" pitchFamily="34" charset="0"/>
                </a:rPr>
                <a:t>Hashing</a:t>
              </a:r>
            </a:p>
          </p:txBody>
        </p:sp>
        <p:sp>
          <p:nvSpPr>
            <p:cNvPr id="64524" name="Line 12"/>
            <p:cNvSpPr>
              <a:spLocks noChangeShapeType="1"/>
            </p:cNvSpPr>
            <p:nvPr/>
          </p:nvSpPr>
          <p:spPr bwMode="auto">
            <a:xfrm>
              <a:off x="2880" y="19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526" name="Text Box 14"/>
            <p:cNvSpPr txBox="1">
              <a:spLocks noChangeArrowheads="1"/>
            </p:cNvSpPr>
            <p:nvPr/>
          </p:nvSpPr>
          <p:spPr bwMode="auto">
            <a:xfrm>
              <a:off x="2784" y="2448"/>
              <a:ext cx="969" cy="1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 i="1" dirty="0">
                  <a:solidFill>
                    <a:srgbClr val="FF0066"/>
                  </a:solidFill>
                  <a:latin typeface="Arial" pitchFamily="34" charset="0"/>
                  <a:cs typeface="Arial" pitchFamily="34" charset="0"/>
                </a:rPr>
                <a:t>Signatures</a:t>
              </a:r>
              <a:r>
                <a:rPr lang="en-US" sz="1800" dirty="0">
                  <a:latin typeface="Arial" pitchFamily="34" charset="0"/>
                  <a:cs typeface="Arial" pitchFamily="34" charset="0"/>
                </a:rPr>
                <a:t>: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short integer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vectors that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represent the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sets, and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reflect their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similarity</a:t>
              </a:r>
            </a:p>
          </p:txBody>
        </p:sp>
        <p:sp>
          <p:nvSpPr>
            <p:cNvPr id="64528" name="Line 16"/>
            <p:cNvSpPr>
              <a:spLocks noChangeShapeType="1"/>
            </p:cNvSpPr>
            <p:nvPr/>
          </p:nvSpPr>
          <p:spPr bwMode="auto">
            <a:xfrm flipV="1">
              <a:off x="3216" y="19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5715000" y="2165350"/>
            <a:ext cx="3402013" cy="2014538"/>
            <a:chOff x="3600" y="1364"/>
            <a:chExt cx="2143" cy="1269"/>
          </a:xfrm>
        </p:grpSpPr>
        <p:sp>
          <p:nvSpPr>
            <p:cNvPr id="64523" name="Rectangle 11"/>
            <p:cNvSpPr>
              <a:spLocks noChangeArrowheads="1"/>
            </p:cNvSpPr>
            <p:nvPr/>
          </p:nvSpPr>
          <p:spPr bwMode="auto">
            <a:xfrm>
              <a:off x="3600" y="1536"/>
              <a:ext cx="816" cy="7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Arial" pitchFamily="34" charset="0"/>
                  <a:cs typeface="Arial" pitchFamily="34" charset="0"/>
                </a:rPr>
                <a:t>Locality-</a:t>
              </a:r>
            </a:p>
            <a:p>
              <a:pPr algn="ctr"/>
              <a:r>
                <a:rPr lang="en-US" sz="1800" dirty="0">
                  <a:latin typeface="Arial" pitchFamily="34" charset="0"/>
                  <a:cs typeface="Arial" pitchFamily="34" charset="0"/>
                </a:rPr>
                <a:t>Sensitive</a:t>
              </a:r>
            </a:p>
            <a:p>
              <a:pPr algn="ctr"/>
              <a:r>
                <a:rPr lang="en-US" sz="1800" dirty="0">
                  <a:latin typeface="Arial" pitchFamily="34" charset="0"/>
                  <a:cs typeface="Arial" pitchFamily="34" charset="0"/>
                </a:rPr>
                <a:t>Hashing</a:t>
              </a:r>
            </a:p>
          </p:txBody>
        </p:sp>
        <p:sp>
          <p:nvSpPr>
            <p:cNvPr id="64529" name="Line 17"/>
            <p:cNvSpPr>
              <a:spLocks noChangeShapeType="1"/>
            </p:cNvSpPr>
            <p:nvPr/>
          </p:nvSpPr>
          <p:spPr bwMode="auto">
            <a:xfrm>
              <a:off x="4416" y="192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530" name="Text Box 18"/>
            <p:cNvSpPr txBox="1">
              <a:spLocks noChangeArrowheads="1"/>
            </p:cNvSpPr>
            <p:nvPr/>
          </p:nvSpPr>
          <p:spPr bwMode="auto">
            <a:xfrm>
              <a:off x="4790" y="1364"/>
              <a:ext cx="953" cy="1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 i="1" dirty="0">
                  <a:solidFill>
                    <a:srgbClr val="FF0066"/>
                  </a:solidFill>
                  <a:latin typeface="Arial" pitchFamily="34" charset="0"/>
                  <a:cs typeface="Arial" pitchFamily="34" charset="0"/>
                </a:rPr>
                <a:t>Candidate</a:t>
              </a:r>
            </a:p>
            <a:p>
              <a:r>
                <a:rPr lang="en-US" sz="1800" b="1" i="1" dirty="0">
                  <a:solidFill>
                    <a:srgbClr val="FF0066"/>
                  </a:solidFill>
                  <a:latin typeface="Arial" pitchFamily="34" charset="0"/>
                  <a:cs typeface="Arial" pitchFamily="34" charset="0"/>
                </a:rPr>
                <a:t>pairs</a:t>
              </a:r>
              <a:r>
                <a:rPr lang="en-US" sz="1800" b="1" dirty="0">
                  <a:latin typeface="Arial" pitchFamily="34" charset="0"/>
                  <a:cs typeface="Arial" pitchFamily="34" charset="0"/>
                </a:rPr>
                <a:t>: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those pairs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of signatures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that we need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to test for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similarity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331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8248"/>
            <a:ext cx="8077200" cy="1673352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Shingling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5800" y="5282184"/>
            <a:ext cx="7772400" cy="1499616"/>
          </a:xfrm>
        </p:spPr>
        <p:txBody>
          <a:bodyPr anchor="t">
            <a:noAutofit/>
          </a:bodyPr>
          <a:lstStyle/>
          <a:p>
            <a:r>
              <a:rPr lang="en-US" sz="3200" b="1" dirty="0"/>
              <a:t>Step 1:</a:t>
            </a:r>
            <a:r>
              <a:rPr lang="en-US" sz="3200" dirty="0">
                <a:solidFill>
                  <a:schemeClr val="accent4"/>
                </a:solidFill>
              </a:rPr>
              <a:t> </a:t>
            </a:r>
            <a:r>
              <a:rPr lang="en-US" sz="3200" b="1" i="1" dirty="0">
                <a:solidFill>
                  <a:schemeClr val="bg1"/>
                </a:solidFill>
              </a:rPr>
              <a:t>Shingling: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Convert documents to sets</a:t>
            </a: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 rot="-5394873">
            <a:off x="1257300" y="842962"/>
            <a:ext cx="1371600" cy="9906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CC99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lang="en-US" sz="1800"/>
              <a:t>Shingling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2400" y="1033462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Docu-</a:t>
            </a:r>
          </a:p>
          <a:p>
            <a:r>
              <a:rPr lang="en-US" sz="1800"/>
              <a:t>ment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990600" y="1338262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2362201" y="1338262"/>
            <a:ext cx="1447801" cy="2578100"/>
            <a:chOff x="1488" y="1920"/>
            <a:chExt cx="912" cy="1624"/>
          </a:xfrm>
        </p:grpSpPr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1536" y="19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488" y="2448"/>
              <a:ext cx="912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800" dirty="0"/>
                <a:t>The set</a:t>
              </a:r>
            </a:p>
            <a:p>
              <a:r>
                <a:rPr lang="en-US" sz="1800" dirty="0"/>
                <a:t>of strings</a:t>
              </a:r>
            </a:p>
            <a:p>
              <a:r>
                <a:rPr lang="en-US" sz="1800" dirty="0"/>
                <a:t>of length </a:t>
              </a:r>
              <a:r>
                <a:rPr lang="en-US" sz="1800" b="1" i="1" dirty="0"/>
                <a:t>k</a:t>
              </a:r>
            </a:p>
            <a:p>
              <a:r>
                <a:rPr lang="en-US" sz="1800" dirty="0"/>
                <a:t>that appear</a:t>
              </a:r>
            </a:p>
            <a:p>
              <a:r>
                <a:rPr lang="en-US" sz="1800" dirty="0"/>
                <a:t>in the doc-</a:t>
              </a:r>
            </a:p>
            <a:p>
              <a:r>
                <a:rPr lang="en-US" sz="1800" dirty="0" err="1"/>
                <a:t>ument</a:t>
              </a:r>
              <a:endParaRPr lang="en-US" sz="1800" dirty="0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1872" y="19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964134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Documents as High-Dim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67267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Step 1: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b="1" i="1" dirty="0">
                <a:solidFill>
                  <a:srgbClr val="FF0066"/>
                </a:solidFill>
              </a:rPr>
              <a:t>Shingling:</a:t>
            </a:r>
            <a:r>
              <a:rPr lang="en-US" dirty="0"/>
              <a:t> </a:t>
            </a:r>
            <a:r>
              <a:rPr lang="en-US" b="1" dirty="0"/>
              <a:t>Convert documents to sets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008000"/>
                </a:solidFill>
              </a:rPr>
              <a:t>Simple approaches:</a:t>
            </a:r>
          </a:p>
          <a:p>
            <a:pPr lvl="1"/>
            <a:r>
              <a:rPr lang="en-US" dirty="0"/>
              <a:t>Document = set of words appearing in document</a:t>
            </a:r>
          </a:p>
          <a:p>
            <a:pPr lvl="1"/>
            <a:r>
              <a:rPr lang="en-US" dirty="0"/>
              <a:t>Document = set of “important” words</a:t>
            </a:r>
          </a:p>
          <a:p>
            <a:pPr lvl="1"/>
            <a:r>
              <a:rPr lang="en-US" dirty="0"/>
              <a:t>Don’t work well for this application. </a:t>
            </a:r>
            <a:r>
              <a:rPr lang="en-US" dirty="0">
                <a:solidFill>
                  <a:srgbClr val="D60093"/>
                </a:solidFill>
              </a:rPr>
              <a:t>Why?</a:t>
            </a:r>
          </a:p>
          <a:p>
            <a:pPr lvl="8"/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Need to account for ordering of words!</a:t>
            </a:r>
          </a:p>
          <a:p>
            <a:r>
              <a:rPr lang="en-US" dirty="0"/>
              <a:t>A different way: </a:t>
            </a:r>
            <a:r>
              <a:rPr lang="en-US" b="1" dirty="0">
                <a:solidFill>
                  <a:srgbClr val="FF0066"/>
                </a:solidFill>
              </a:rPr>
              <a:t>Shingles!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8643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thread: High dim.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90419864"/>
              </p:ext>
            </p:extLst>
          </p:nvPr>
        </p:nvGraphicFramePr>
        <p:xfrm>
          <a:off x="228600" y="1295400"/>
          <a:ext cx="86868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236349" y="1295400"/>
            <a:ext cx="1676400" cy="5257800"/>
          </a:xfrm>
          <a:prstGeom prst="roundRect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42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Define: Shingles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6829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447800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>
                <a:solidFill>
                  <a:srgbClr val="FF0066"/>
                </a:solidFill>
              </a:rPr>
              <a:t>k</a:t>
            </a:r>
            <a:r>
              <a:rPr lang="en-US" dirty="0">
                <a:solidFill>
                  <a:srgbClr val="FF0066"/>
                </a:solidFill>
              </a:rPr>
              <a:t>-shingle</a:t>
            </a:r>
            <a:r>
              <a:rPr lang="en-US" dirty="0"/>
              <a:t> (or </a:t>
            </a:r>
            <a:r>
              <a:rPr lang="en-US" i="1" dirty="0">
                <a:solidFill>
                  <a:srgbClr val="FF0066"/>
                </a:solidFill>
              </a:rPr>
              <a:t>k</a:t>
            </a:r>
            <a:r>
              <a:rPr lang="en-US" dirty="0">
                <a:solidFill>
                  <a:srgbClr val="FF0066"/>
                </a:solidFill>
              </a:rPr>
              <a:t>-gram</a:t>
            </a:r>
            <a:r>
              <a:rPr lang="en-US" dirty="0"/>
              <a:t>) for a document is a sequence of </a:t>
            </a:r>
            <a:r>
              <a:rPr lang="en-US" i="1" dirty="0"/>
              <a:t>k </a:t>
            </a:r>
            <a:r>
              <a:rPr lang="en-US" dirty="0"/>
              <a:t>tokens that appears in the doc</a:t>
            </a:r>
          </a:p>
          <a:p>
            <a:pPr lvl="1"/>
            <a:r>
              <a:rPr lang="en-US" dirty="0"/>
              <a:t>Tokens can be </a:t>
            </a:r>
            <a:r>
              <a:rPr lang="en-US" dirty="0">
                <a:solidFill>
                  <a:srgbClr val="FF0066"/>
                </a:solidFill>
              </a:rPr>
              <a:t>characters</a:t>
            </a:r>
            <a:r>
              <a:rPr lang="en-US" dirty="0"/>
              <a:t>, </a:t>
            </a:r>
            <a:r>
              <a:rPr lang="en-US" dirty="0">
                <a:solidFill>
                  <a:srgbClr val="FF0066"/>
                </a:solidFill>
              </a:rPr>
              <a:t>words </a:t>
            </a:r>
            <a:r>
              <a:rPr lang="en-US" dirty="0"/>
              <a:t>or something else, depending on the application</a:t>
            </a:r>
          </a:p>
          <a:p>
            <a:pPr lvl="1"/>
            <a:r>
              <a:rPr lang="en-US" dirty="0"/>
              <a:t>Assume tokens = characters for examples</a:t>
            </a:r>
          </a:p>
          <a:p>
            <a:pPr lvl="8"/>
            <a:endParaRPr lang="en-US" dirty="0">
              <a:solidFill>
                <a:srgbClr val="33CC33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Example: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b="1" dirty="0"/>
              <a:t>k=2</a:t>
            </a:r>
            <a:r>
              <a:rPr lang="en-US" dirty="0"/>
              <a:t>; document </a:t>
            </a:r>
            <a:r>
              <a:rPr lang="en-US" b="1" dirty="0"/>
              <a:t>D</a:t>
            </a:r>
            <a:r>
              <a:rPr lang="en-US" b="1" baseline="-25000" dirty="0"/>
              <a:t>1 </a:t>
            </a:r>
            <a:r>
              <a:rPr lang="en-US" dirty="0"/>
              <a:t>=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abcab</a:t>
            </a:r>
            <a:br>
              <a:rPr lang="en-US" dirty="0"/>
            </a:br>
            <a:r>
              <a:rPr lang="en-US" dirty="0"/>
              <a:t>Set of 2-shingles: </a:t>
            </a:r>
            <a:r>
              <a:rPr lang="en-US" b="1" dirty="0"/>
              <a:t>S(D</a:t>
            </a:r>
            <a:r>
              <a:rPr lang="en-US" b="1" baseline="-25000" dirty="0"/>
              <a:t>1</a:t>
            </a:r>
            <a:r>
              <a:rPr lang="en-US" b="1" dirty="0"/>
              <a:t>) </a:t>
            </a:r>
            <a:r>
              <a:rPr lang="en-US" dirty="0"/>
              <a:t>= {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dirty="0"/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bc</a:t>
            </a:r>
            <a:r>
              <a:rPr lang="en-US" dirty="0"/>
              <a:t>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ca</a:t>
            </a:r>
            <a:r>
              <a:rPr lang="en-US" dirty="0"/>
              <a:t>}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Option:</a:t>
            </a:r>
            <a:r>
              <a:rPr lang="en-US" dirty="0"/>
              <a:t> Shingles as a bag (</a:t>
            </a:r>
            <a:r>
              <a:rPr lang="en-US" dirty="0" err="1"/>
              <a:t>multiset</a:t>
            </a:r>
            <a:r>
              <a:rPr lang="en-US" dirty="0"/>
              <a:t>), count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dirty="0"/>
              <a:t> twice: </a:t>
            </a:r>
            <a:r>
              <a:rPr lang="en-US" b="1" dirty="0"/>
              <a:t>S’(D</a:t>
            </a:r>
            <a:r>
              <a:rPr lang="en-US" b="1" baseline="-25000" dirty="0"/>
              <a:t>1</a:t>
            </a:r>
            <a:r>
              <a:rPr lang="en-US" b="1" dirty="0"/>
              <a:t>) = </a:t>
            </a:r>
            <a:r>
              <a:rPr lang="en-US" dirty="0"/>
              <a:t>{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dirty="0"/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bc</a:t>
            </a:r>
            <a:r>
              <a:rPr lang="en-US" dirty="0"/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dirty="0"/>
              <a:t>}</a:t>
            </a:r>
          </a:p>
          <a:p>
            <a:endParaRPr 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91875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Compressing Shingles</a:t>
            </a:r>
            <a:endParaRPr lang="en-US" dirty="0">
              <a:solidFill>
                <a:srgbClr val="FF99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70340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</a:t>
            </a:r>
            <a:r>
              <a:rPr lang="en-US" b="1" dirty="0">
                <a:solidFill>
                  <a:srgbClr val="0000FF"/>
                </a:solidFill>
              </a:rPr>
              <a:t>compress long shingles</a:t>
            </a:r>
            <a:r>
              <a:rPr lang="en-US" dirty="0"/>
              <a:t>, we can </a:t>
            </a:r>
            <a:r>
              <a:rPr lang="en-US" b="1" dirty="0">
                <a:solidFill>
                  <a:srgbClr val="0000FF"/>
                </a:solidFill>
              </a:rPr>
              <a:t>hash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them to (say) 4 bytes</a:t>
            </a:r>
          </a:p>
          <a:p>
            <a:r>
              <a:rPr lang="en-US" b="1" dirty="0">
                <a:solidFill>
                  <a:srgbClr val="D60093"/>
                </a:solidFill>
              </a:rPr>
              <a:t>Represent a document by the set of hash values of its </a:t>
            </a:r>
            <a:r>
              <a:rPr lang="en-US" b="1" i="1" dirty="0">
                <a:solidFill>
                  <a:srgbClr val="D60093"/>
                </a:solidFill>
              </a:rPr>
              <a:t>k</a:t>
            </a:r>
            <a:r>
              <a:rPr lang="en-US" b="1" dirty="0">
                <a:solidFill>
                  <a:srgbClr val="D60093"/>
                </a:solidFill>
              </a:rPr>
              <a:t>-shingles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Idea:</a:t>
            </a:r>
            <a:r>
              <a:rPr lang="en-US" dirty="0"/>
              <a:t> Two documents could (rarely) appear to have shingles in common, when in fact only the hash-values were shared</a:t>
            </a:r>
          </a:p>
          <a:p>
            <a:r>
              <a:rPr lang="en-US" b="1" dirty="0">
                <a:solidFill>
                  <a:srgbClr val="008000"/>
                </a:solidFill>
              </a:rPr>
              <a:t>Example: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b="1" dirty="0"/>
              <a:t>k=2</a:t>
            </a:r>
            <a:r>
              <a:rPr lang="en-US" dirty="0"/>
              <a:t>; document </a:t>
            </a:r>
            <a:r>
              <a:rPr lang="en-US" b="1" dirty="0"/>
              <a:t>D</a:t>
            </a:r>
            <a:r>
              <a:rPr lang="en-US" b="1" baseline="-25000" dirty="0"/>
              <a:t>1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abcab</a:t>
            </a:r>
            <a:br>
              <a:rPr lang="en-US" dirty="0"/>
            </a:br>
            <a:r>
              <a:rPr lang="en-US" dirty="0"/>
              <a:t>Set of 2-shingles: </a:t>
            </a:r>
            <a:r>
              <a:rPr lang="en-US" b="1" dirty="0"/>
              <a:t>S(D</a:t>
            </a:r>
            <a:r>
              <a:rPr lang="en-US" b="1" baseline="-25000" dirty="0"/>
              <a:t>1</a:t>
            </a:r>
            <a:r>
              <a:rPr lang="en-US" b="1" dirty="0"/>
              <a:t>) </a:t>
            </a:r>
            <a:r>
              <a:rPr lang="en-US" dirty="0"/>
              <a:t>= {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dirty="0"/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bc</a:t>
            </a:r>
            <a:r>
              <a:rPr lang="en-US" dirty="0"/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ca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Hash the singles: </a:t>
            </a:r>
            <a:r>
              <a:rPr lang="en-US" b="1" dirty="0"/>
              <a:t>h(D</a:t>
            </a:r>
            <a:r>
              <a:rPr lang="en-US" b="1" baseline="-25000" dirty="0"/>
              <a:t>1</a:t>
            </a:r>
            <a:r>
              <a:rPr lang="en-US" b="1" dirty="0"/>
              <a:t>) </a:t>
            </a:r>
            <a:r>
              <a:rPr lang="en-US" dirty="0"/>
              <a:t>= {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/>
              <a:t>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dirty="0"/>
              <a:t>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283059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Metric for Shingles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72387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Document D</a:t>
            </a:r>
            <a:r>
              <a:rPr lang="en-US" b="1" baseline="-25000" dirty="0">
                <a:solidFill>
                  <a:srgbClr val="0000FF"/>
                </a:solidFill>
              </a:rPr>
              <a:t>1 </a:t>
            </a:r>
            <a:r>
              <a:rPr lang="en-US" b="1" dirty="0">
                <a:solidFill>
                  <a:srgbClr val="0000FF"/>
                </a:solidFill>
              </a:rPr>
              <a:t>is a set of its k-shingles C</a:t>
            </a:r>
            <a:r>
              <a:rPr lang="en-US" b="1" baseline="-25000" dirty="0">
                <a:solidFill>
                  <a:srgbClr val="0000FF"/>
                </a:solidFill>
              </a:rPr>
              <a:t>1</a:t>
            </a:r>
            <a:r>
              <a:rPr lang="en-US" b="1" dirty="0">
                <a:solidFill>
                  <a:srgbClr val="0000FF"/>
                </a:solidFill>
              </a:rPr>
              <a:t>=S(D</a:t>
            </a:r>
            <a:r>
              <a:rPr lang="en-US" b="1" baseline="-25000" dirty="0">
                <a:solidFill>
                  <a:srgbClr val="0000FF"/>
                </a:solidFill>
              </a:rPr>
              <a:t>1</a:t>
            </a:r>
            <a:r>
              <a:rPr lang="en-US" b="1" dirty="0">
                <a:solidFill>
                  <a:srgbClr val="0000FF"/>
                </a:solidFill>
              </a:rPr>
              <a:t>)</a:t>
            </a:r>
          </a:p>
          <a:p>
            <a:r>
              <a:rPr lang="en-US" dirty="0"/>
              <a:t>Equivalently, each document is a </a:t>
            </a:r>
            <a:br>
              <a:rPr lang="en-US" dirty="0"/>
            </a:br>
            <a:r>
              <a:rPr lang="en-US" dirty="0"/>
              <a:t>0/1 vector in the space of </a:t>
            </a:r>
            <a:r>
              <a:rPr lang="en-US" i="1" dirty="0"/>
              <a:t>k</a:t>
            </a:r>
            <a:r>
              <a:rPr lang="en-US" dirty="0"/>
              <a:t>-shingles</a:t>
            </a:r>
          </a:p>
          <a:p>
            <a:pPr lvl="1"/>
            <a:r>
              <a:rPr lang="en-US" dirty="0"/>
              <a:t>Each unique shingle is a dimension</a:t>
            </a:r>
          </a:p>
          <a:p>
            <a:pPr lvl="1"/>
            <a:r>
              <a:rPr lang="en-US" dirty="0"/>
              <a:t>Vectors are very sparse</a:t>
            </a:r>
          </a:p>
          <a:p>
            <a:r>
              <a:rPr lang="en-US" b="1" dirty="0"/>
              <a:t>A natural similarity measure is the </a:t>
            </a:r>
            <a:br>
              <a:rPr lang="en-US" dirty="0"/>
            </a:br>
            <a:r>
              <a:rPr lang="en-US" b="1" dirty="0" err="1">
                <a:solidFill>
                  <a:srgbClr val="D60093"/>
                </a:solidFill>
              </a:rPr>
              <a:t>Jaccard</a:t>
            </a:r>
            <a:r>
              <a:rPr lang="en-US" b="1" dirty="0">
                <a:solidFill>
                  <a:srgbClr val="D60093"/>
                </a:solidFill>
              </a:rPr>
              <a:t> similarity:</a:t>
            </a:r>
          </a:p>
          <a:p>
            <a:pPr>
              <a:buNone/>
            </a:pPr>
            <a:r>
              <a:rPr lang="en-US" i="1" dirty="0"/>
              <a:t>		</a:t>
            </a:r>
            <a:r>
              <a:rPr lang="en-US" i="1" dirty="0" err="1"/>
              <a:t>sim</a:t>
            </a:r>
            <a:r>
              <a:rPr lang="en-US" dirty="0"/>
              <a:t>(D</a:t>
            </a:r>
            <a:r>
              <a:rPr lang="en-US" baseline="-25000" dirty="0"/>
              <a:t>1</a:t>
            </a:r>
            <a:r>
              <a:rPr lang="en-US" dirty="0"/>
              <a:t>, D</a:t>
            </a:r>
            <a:r>
              <a:rPr lang="en-US" baseline="-25000" dirty="0"/>
              <a:t>2</a:t>
            </a:r>
            <a:r>
              <a:rPr lang="en-US" dirty="0"/>
              <a:t>) = |C</a:t>
            </a:r>
            <a:r>
              <a:rPr lang="en-US" baseline="-25000" dirty="0"/>
              <a:t>1</a:t>
            </a:r>
            <a:r>
              <a:rPr lang="en-US" dirty="0">
                <a:sym typeface="Symbol" pitchFamily="18" charset="2"/>
              </a:rPr>
              <a:t>C</a:t>
            </a:r>
            <a:r>
              <a:rPr lang="en-US" baseline="-25000" dirty="0">
                <a:sym typeface="Symbol" pitchFamily="18" charset="2"/>
              </a:rPr>
              <a:t>2</a:t>
            </a:r>
            <a:r>
              <a:rPr lang="en-US" dirty="0">
                <a:sym typeface="Symbol" pitchFamily="18" charset="2"/>
              </a:rPr>
              <a:t>|/|C</a:t>
            </a:r>
            <a:r>
              <a:rPr lang="en-US" baseline="-25000" dirty="0">
                <a:sym typeface="Symbol" pitchFamily="18" charset="2"/>
              </a:rPr>
              <a:t>1</a:t>
            </a:r>
            <a:r>
              <a:rPr lang="en-US" dirty="0">
                <a:sym typeface="Symbol" pitchFamily="18" charset="2"/>
              </a:rPr>
              <a:t>C</a:t>
            </a:r>
            <a:r>
              <a:rPr lang="en-US" baseline="-25000" dirty="0">
                <a:sym typeface="Symbol" pitchFamily="18" charset="2"/>
              </a:rPr>
              <a:t>2</a:t>
            </a:r>
            <a:r>
              <a:rPr lang="en-US" dirty="0">
                <a:sym typeface="Symbol" pitchFamily="18" charset="2"/>
              </a:rPr>
              <a:t>|</a:t>
            </a:r>
            <a:endParaRPr lang="en-US" dirty="0"/>
          </a:p>
        </p:txBody>
      </p:sp>
      <p:sp>
        <p:nvSpPr>
          <p:cNvPr id="7" name="Oval 3"/>
          <p:cNvSpPr>
            <a:spLocks noChangeArrowheads="1"/>
          </p:cNvSpPr>
          <p:nvPr/>
        </p:nvSpPr>
        <p:spPr bwMode="auto">
          <a:xfrm>
            <a:off x="3733800" y="5600700"/>
            <a:ext cx="1981200" cy="1028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3048000" y="5600700"/>
            <a:ext cx="1981200" cy="1028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4191000" y="62484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3429000" y="60198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4038600" y="59436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4419600" y="58293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4495800" y="60960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5257800" y="58674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1"/>
          <p:cNvSpPr>
            <a:spLocks noChangeArrowheads="1"/>
          </p:cNvSpPr>
          <p:nvPr/>
        </p:nvSpPr>
        <p:spPr bwMode="auto">
          <a:xfrm>
            <a:off x="5257800" y="62484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3657600" y="64008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6129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Assumption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69316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Documents that have lots of shingles in common have similar text, even if the text appears in different order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008000"/>
                </a:solidFill>
              </a:rPr>
              <a:t>Caveat:</a:t>
            </a:r>
            <a:r>
              <a:rPr lang="en-US" dirty="0"/>
              <a:t> You must pick </a:t>
            </a:r>
            <a:r>
              <a:rPr lang="en-US" b="1" i="1" dirty="0"/>
              <a:t>k</a:t>
            </a:r>
            <a:r>
              <a:rPr lang="en-US" dirty="0"/>
              <a:t> large enough, or most documents will have most shingles</a:t>
            </a:r>
          </a:p>
          <a:p>
            <a:pPr lvl="1"/>
            <a:r>
              <a:rPr lang="en-US" b="1" i="1" dirty="0"/>
              <a:t>k</a:t>
            </a:r>
            <a:r>
              <a:rPr lang="en-US" i="1" dirty="0"/>
              <a:t> </a:t>
            </a:r>
            <a:r>
              <a:rPr lang="en-US" dirty="0"/>
              <a:t>= 5 is OK for short documents</a:t>
            </a:r>
          </a:p>
          <a:p>
            <a:pPr lvl="1"/>
            <a:r>
              <a:rPr lang="en-US" b="1" i="1" dirty="0"/>
              <a:t>k</a:t>
            </a:r>
            <a:r>
              <a:rPr lang="en-US" dirty="0"/>
              <a:t> = 10 is better for long documents</a:t>
            </a:r>
          </a:p>
        </p:txBody>
      </p:sp>
    </p:spTree>
    <p:extLst>
      <p:ext uri="{BB962C8B-B14F-4D97-AF65-F5344CB8AC3E}">
        <p14:creationId xmlns:p14="http://schemas.microsoft.com/office/powerpoint/2010/main" val="111010951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</a:t>
            </a:r>
            <a:r>
              <a:rPr lang="en-US" dirty="0" err="1"/>
              <a:t>Minhash</a:t>
            </a:r>
            <a:r>
              <a:rPr lang="en-US" dirty="0"/>
              <a:t>/LSH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341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752599"/>
                <a:ext cx="8455152" cy="4724401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rgbClr val="0000FF"/>
                    </a:solidFill>
                  </a:rPr>
                  <a:t>Suppose we need to find near-duplicate documents among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𝑵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0000FF"/>
                    </a:solidFill>
                  </a:rPr>
                  <a:t> million documents</a:t>
                </a:r>
              </a:p>
              <a:p>
                <a:pPr lvl="8"/>
                <a:endParaRPr lang="en-US" dirty="0">
                  <a:solidFill>
                    <a:srgbClr val="0000FF"/>
                  </a:solidFill>
                </a:endParaRPr>
              </a:p>
              <a:p>
                <a:r>
                  <a:rPr lang="en-US" dirty="0"/>
                  <a:t>Naïvely, we would have to compute </a:t>
                </a:r>
                <a:r>
                  <a:rPr lang="en-US" b="1" dirty="0">
                    <a:solidFill>
                      <a:srgbClr val="FF0066"/>
                    </a:solidFill>
                  </a:rPr>
                  <a:t>pairwise </a:t>
                </a:r>
                <a:br>
                  <a:rPr lang="en-US" b="1" dirty="0">
                    <a:solidFill>
                      <a:srgbClr val="FF0066"/>
                    </a:solidFill>
                  </a:rPr>
                </a:br>
                <a:r>
                  <a:rPr lang="en-US" b="1" dirty="0" err="1">
                    <a:solidFill>
                      <a:srgbClr val="FF0066"/>
                    </a:solidFill>
                  </a:rPr>
                  <a:t>Jaccard</a:t>
                </a:r>
                <a:r>
                  <a:rPr lang="en-US" b="1" dirty="0">
                    <a:solidFill>
                      <a:srgbClr val="FF0066"/>
                    </a:solidFill>
                  </a:rPr>
                  <a:t> similarities </a:t>
                </a:r>
                <a:r>
                  <a:rPr lang="en-US" dirty="0"/>
                  <a:t>for </a:t>
                </a:r>
                <a:r>
                  <a:rPr lang="en-US" b="1" dirty="0"/>
                  <a:t>every pair of docs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𝑵</m:t>
                    </m:r>
                    <m:r>
                      <a:rPr lang="en-US" b="1" i="1" dirty="0" smtClean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latin typeface="Cambria Math"/>
                      </a:rPr>
                      <m:t>𝑵</m:t>
                    </m:r>
                    <m:r>
                      <a:rPr lang="en-US" b="1" i="1" dirty="0" smtClean="0">
                        <a:latin typeface="Cambria Math"/>
                      </a:rPr>
                      <m:t>−</m:t>
                    </m:r>
                    <m:r>
                      <a:rPr lang="en-US" b="1" i="1" dirty="0" smtClean="0">
                        <a:latin typeface="Cambria Math"/>
                      </a:rPr>
                      <m:t>𝟏</m:t>
                    </m:r>
                    <m:r>
                      <a:rPr lang="en-US" b="1" i="1" dirty="0" smtClean="0">
                        <a:latin typeface="Cambria Math"/>
                      </a:rPr>
                      <m:t>)/</m:t>
                    </m:r>
                    <m:r>
                      <a:rPr lang="en-US" b="1" i="1" dirty="0" smtClean="0">
                        <a:latin typeface="Cambria Math"/>
                      </a:rPr>
                      <m:t>𝟐</m:t>
                    </m:r>
                  </m:oMath>
                </a14:m>
                <a:r>
                  <a:rPr lang="en-US" b="1" dirty="0">
                    <a:cs typeface="Arial" pitchFamily="34" charset="0"/>
                  </a:rPr>
                  <a:t>≈ 5*10</a:t>
                </a:r>
                <a:r>
                  <a:rPr lang="en-US" b="1" baseline="30000" dirty="0">
                    <a:cs typeface="Arial" pitchFamily="34" charset="0"/>
                  </a:rPr>
                  <a:t>11</a:t>
                </a:r>
                <a:r>
                  <a:rPr lang="en-US" dirty="0">
                    <a:cs typeface="Arial" pitchFamily="34" charset="0"/>
                  </a:rPr>
                  <a:t>comparisons</a:t>
                </a:r>
              </a:p>
              <a:p>
                <a:pPr lvl="1"/>
                <a:r>
                  <a:rPr lang="en-US" dirty="0">
                    <a:cs typeface="Arial" pitchFamily="34" charset="0"/>
                  </a:rPr>
                  <a:t>At 10</a:t>
                </a:r>
                <a:r>
                  <a:rPr lang="en-US" baseline="30000" dirty="0">
                    <a:cs typeface="Arial" pitchFamily="34" charset="0"/>
                  </a:rPr>
                  <a:t>5</a:t>
                </a:r>
                <a:r>
                  <a:rPr lang="en-US" dirty="0" err="1">
                    <a:cs typeface="Arial" pitchFamily="34" charset="0"/>
                  </a:rPr>
                  <a:t>secs</a:t>
                </a:r>
                <a:r>
                  <a:rPr lang="en-US" dirty="0">
                    <a:cs typeface="Arial" pitchFamily="34" charset="0"/>
                  </a:rPr>
                  <a:t>/day and 10</a:t>
                </a:r>
                <a:r>
                  <a:rPr lang="en-US" baseline="30000" dirty="0">
                    <a:cs typeface="Arial" pitchFamily="34" charset="0"/>
                  </a:rPr>
                  <a:t>6</a:t>
                </a:r>
                <a:r>
                  <a:rPr lang="en-US" dirty="0">
                    <a:cs typeface="Arial" pitchFamily="34" charset="0"/>
                  </a:rPr>
                  <a:t> comparisons/sec, </a:t>
                </a:r>
                <a:br>
                  <a:rPr lang="en-US" dirty="0">
                    <a:cs typeface="Arial" pitchFamily="34" charset="0"/>
                  </a:rPr>
                </a:br>
                <a:r>
                  <a:rPr lang="en-US" dirty="0">
                    <a:cs typeface="Arial" pitchFamily="34" charset="0"/>
                  </a:rPr>
                  <a:t>it would take </a:t>
                </a:r>
                <a:r>
                  <a:rPr lang="en-US" b="1" dirty="0">
                    <a:cs typeface="Arial" pitchFamily="34" charset="0"/>
                  </a:rPr>
                  <a:t>5 days</a:t>
                </a:r>
              </a:p>
              <a:p>
                <a:pPr lvl="8"/>
                <a:endParaRPr lang="en-US" dirty="0">
                  <a:cs typeface="Arial" pitchFamily="34" charset="0"/>
                </a:endParaRPr>
              </a:p>
              <a:p>
                <a:r>
                  <a:rPr lang="en-US" dirty="0">
                    <a:cs typeface="Arial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  <a:cs typeface="Arial" pitchFamily="34" charset="0"/>
                      </a:rPr>
                      <m:t>𝑵</m:t>
                    </m:r>
                    <m:r>
                      <a:rPr lang="en-US" b="1" i="1" dirty="0" smtClean="0">
                        <a:latin typeface="Cambria Math"/>
                        <a:cs typeface="Arial" pitchFamily="34" charset="0"/>
                      </a:rPr>
                      <m:t> = </m:t>
                    </m:r>
                    <m:r>
                      <a:rPr lang="en-US" b="1" i="1" dirty="0" smtClean="0">
                        <a:latin typeface="Cambria Math"/>
                        <a:cs typeface="Arial" pitchFamily="34" charset="0"/>
                      </a:rPr>
                      <m:t>𝟏𝟎</m:t>
                    </m:r>
                  </m:oMath>
                </a14:m>
                <a:r>
                  <a:rPr lang="en-US" dirty="0">
                    <a:cs typeface="Arial" pitchFamily="34" charset="0"/>
                  </a:rPr>
                  <a:t> million, it takes more than a year…</a:t>
                </a:r>
              </a:p>
            </p:txBody>
          </p:sp>
        </mc:Choice>
        <mc:Fallback>
          <p:sp>
            <p:nvSpPr>
              <p:cNvPr id="2734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52599"/>
                <a:ext cx="8455152" cy="4724401"/>
              </a:xfrm>
              <a:blipFill>
                <a:blip r:embed="rId2"/>
                <a:stretch>
                  <a:fillRect l="-360" t="-1160" r="-14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732957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3127248"/>
            <a:ext cx="8077200" cy="1673352"/>
          </a:xfrm>
        </p:spPr>
        <p:txBody>
          <a:bodyPr/>
          <a:lstStyle/>
          <a:p>
            <a:br>
              <a:rPr lang="en-US" dirty="0"/>
            </a:br>
            <a:r>
              <a:rPr lang="en-US" dirty="0" err="1"/>
              <a:t>MinHashing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5800" y="4800600"/>
            <a:ext cx="7772400" cy="1499616"/>
          </a:xfrm>
        </p:spPr>
        <p:txBody>
          <a:bodyPr anchor="t">
            <a:noAutofit/>
          </a:bodyPr>
          <a:lstStyle/>
          <a:p>
            <a:r>
              <a:rPr lang="en-US" sz="3200" b="1" dirty="0"/>
              <a:t>Step 2:</a:t>
            </a:r>
            <a:r>
              <a:rPr lang="en-US" sz="3200" dirty="0"/>
              <a:t> </a:t>
            </a:r>
            <a:r>
              <a:rPr lang="en-US" sz="3200" b="1" i="1" dirty="0" err="1">
                <a:solidFill>
                  <a:schemeClr val="bg1"/>
                </a:solidFill>
              </a:rPr>
              <a:t>Minhashing</a:t>
            </a:r>
            <a:r>
              <a:rPr lang="en-US" sz="3200" b="1" i="1" dirty="0">
                <a:solidFill>
                  <a:schemeClr val="bg1"/>
                </a:solidFill>
              </a:rPr>
              <a:t>: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Convert </a:t>
            </a:r>
            <a:r>
              <a:rPr lang="en-US" sz="3200" b="1" dirty="0"/>
              <a:t>large sets</a:t>
            </a:r>
            <a:r>
              <a:rPr lang="en-US" sz="3200" dirty="0"/>
              <a:t> to </a:t>
            </a:r>
            <a:r>
              <a:rPr lang="en-US" sz="3200" b="1" dirty="0"/>
              <a:t>short signatures</a:t>
            </a:r>
            <a:r>
              <a:rPr lang="en-US" sz="3200" dirty="0"/>
              <a:t>, while </a:t>
            </a:r>
            <a:r>
              <a:rPr lang="en-US" sz="3200" b="1" u="sng" dirty="0"/>
              <a:t>preserving similarity</a:t>
            </a:r>
          </a:p>
          <a:p>
            <a:endParaRPr lang="en-US" sz="3200" dirty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 rot="-5394873">
            <a:off x="1257300" y="842962"/>
            <a:ext cx="1371600" cy="9906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CC99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lang="en-US" sz="1800"/>
              <a:t>Shingling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2400" y="1033462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Docu-</a:t>
            </a:r>
          </a:p>
          <a:p>
            <a:r>
              <a:rPr lang="en-US" sz="1800"/>
              <a:t>ment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990600" y="1338262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2362201" y="1338262"/>
            <a:ext cx="1447801" cy="2578100"/>
            <a:chOff x="1488" y="1920"/>
            <a:chExt cx="912" cy="1624"/>
          </a:xfrm>
        </p:grpSpPr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1536" y="19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488" y="2448"/>
              <a:ext cx="912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800" dirty="0"/>
                <a:t>The set</a:t>
              </a:r>
            </a:p>
            <a:p>
              <a:r>
                <a:rPr lang="en-US" sz="1800" dirty="0"/>
                <a:t>of strings</a:t>
              </a:r>
            </a:p>
            <a:p>
              <a:r>
                <a:rPr lang="en-US" sz="1800" dirty="0"/>
                <a:t>of length </a:t>
              </a:r>
              <a:r>
                <a:rPr lang="en-US" sz="1800" i="1" dirty="0"/>
                <a:t>k</a:t>
              </a:r>
            </a:p>
            <a:p>
              <a:r>
                <a:rPr lang="en-US" sz="1800" dirty="0"/>
                <a:t>that appear</a:t>
              </a:r>
            </a:p>
            <a:p>
              <a:r>
                <a:rPr lang="en-US" sz="1800" dirty="0"/>
                <a:t>in the doc-</a:t>
              </a:r>
            </a:p>
            <a:p>
              <a:r>
                <a:rPr lang="en-US" sz="1800" dirty="0" err="1"/>
                <a:t>ument</a:t>
              </a:r>
              <a:endParaRPr lang="en-US" sz="1800" dirty="0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1872" y="19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20"/>
          <p:cNvGrpSpPr>
            <a:grpSpLocks/>
          </p:cNvGrpSpPr>
          <p:nvPr/>
        </p:nvGrpSpPr>
        <p:grpSpPr bwMode="auto">
          <a:xfrm>
            <a:off x="3581399" y="652462"/>
            <a:ext cx="2305050" cy="3556001"/>
            <a:chOff x="2256" y="1488"/>
            <a:chExt cx="1452" cy="2240"/>
          </a:xfrm>
        </p:grpSpPr>
        <p:sp>
          <p:nvSpPr>
            <p:cNvPr id="13" name="AutoShape 4"/>
            <p:cNvSpPr>
              <a:spLocks noChangeArrowheads="1"/>
            </p:cNvSpPr>
            <p:nvPr/>
          </p:nvSpPr>
          <p:spPr bwMode="auto">
            <a:xfrm rot="-5394873">
              <a:off x="2136" y="1608"/>
              <a:ext cx="864" cy="62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99CC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pPr algn="ctr"/>
              <a:r>
                <a:rPr lang="en-US" sz="1800" dirty="0"/>
                <a:t>Min-Hash-</a:t>
              </a:r>
            </a:p>
            <a:p>
              <a:pPr algn="ctr"/>
              <a:r>
                <a:rPr lang="en-US" sz="1800" dirty="0" err="1"/>
                <a:t>ing</a:t>
              </a:r>
              <a:endParaRPr lang="en-US" sz="1800" dirty="0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880" y="19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2784" y="2448"/>
              <a:ext cx="924" cy="1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 i="1" dirty="0">
                  <a:solidFill>
                    <a:srgbClr val="FF0066"/>
                  </a:solidFill>
                </a:rPr>
                <a:t>Signatures:</a:t>
              </a:r>
              <a:endParaRPr lang="en-US" sz="1800" b="1" dirty="0"/>
            </a:p>
            <a:p>
              <a:r>
                <a:rPr lang="en-US" sz="1800" dirty="0"/>
                <a:t>short integer</a:t>
              </a:r>
            </a:p>
            <a:p>
              <a:r>
                <a:rPr lang="en-US" sz="1800" dirty="0"/>
                <a:t>vectors that</a:t>
              </a:r>
            </a:p>
            <a:p>
              <a:r>
                <a:rPr lang="en-US" sz="1800" dirty="0"/>
                <a:t>represent the</a:t>
              </a:r>
            </a:p>
            <a:p>
              <a:r>
                <a:rPr lang="en-US" sz="1800" dirty="0"/>
                <a:t>sets, and</a:t>
              </a:r>
            </a:p>
            <a:p>
              <a:r>
                <a:rPr lang="en-US" sz="1800" dirty="0"/>
                <a:t>reflect their</a:t>
              </a:r>
            </a:p>
            <a:p>
              <a:r>
                <a:rPr lang="en-US" sz="1800" dirty="0"/>
                <a:t>similarity</a:t>
              </a: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3216" y="19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356015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Sets as Bit Vectors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631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074152" cy="502920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Many similarity problems can be </a:t>
            </a:r>
            <a:br>
              <a:rPr lang="en-US" sz="2800" dirty="0">
                <a:solidFill>
                  <a:srgbClr val="0000FF"/>
                </a:solidFill>
              </a:rPr>
            </a:br>
            <a:r>
              <a:rPr lang="en-US" sz="2800" dirty="0">
                <a:solidFill>
                  <a:srgbClr val="0000FF"/>
                </a:solidFill>
              </a:rPr>
              <a:t>formalized as </a:t>
            </a:r>
            <a:r>
              <a:rPr lang="en-US" sz="2800" b="1" dirty="0">
                <a:solidFill>
                  <a:srgbClr val="0000FF"/>
                </a:solidFill>
              </a:rPr>
              <a:t>finding subsets that </a:t>
            </a:r>
            <a:br>
              <a:rPr lang="en-US" sz="2800" b="1" dirty="0">
                <a:solidFill>
                  <a:srgbClr val="0000FF"/>
                </a:solidFill>
              </a:rPr>
            </a:br>
            <a:r>
              <a:rPr lang="en-US" sz="2800" b="1" dirty="0">
                <a:solidFill>
                  <a:srgbClr val="0000FF"/>
                </a:solidFill>
              </a:rPr>
              <a:t>have significant intersection</a:t>
            </a:r>
          </a:p>
          <a:p>
            <a:r>
              <a:rPr lang="en-US" sz="2800" b="1" dirty="0">
                <a:solidFill>
                  <a:srgbClr val="FF0066"/>
                </a:solidFill>
              </a:rPr>
              <a:t>Encode sets using 0/1 (bit, </a:t>
            </a:r>
            <a:r>
              <a:rPr lang="en-US" sz="2800" b="1" dirty="0" err="1">
                <a:solidFill>
                  <a:srgbClr val="FF0066"/>
                </a:solidFill>
              </a:rPr>
              <a:t>boolean</a:t>
            </a:r>
            <a:r>
              <a:rPr lang="en-US" sz="2800" b="1" dirty="0">
                <a:solidFill>
                  <a:srgbClr val="FF0066"/>
                </a:solidFill>
              </a:rPr>
              <a:t>) vectors </a:t>
            </a:r>
          </a:p>
          <a:p>
            <a:pPr lvl="1"/>
            <a:r>
              <a:rPr lang="en-US" sz="2400" dirty="0"/>
              <a:t>One dimension per element in the universal set</a:t>
            </a:r>
          </a:p>
          <a:p>
            <a:r>
              <a:rPr lang="en-US" sz="2800" dirty="0"/>
              <a:t>Interpret </a:t>
            </a:r>
            <a:r>
              <a:rPr lang="en-US" sz="2800" dirty="0">
                <a:solidFill>
                  <a:srgbClr val="FF0066"/>
                </a:solidFill>
              </a:rPr>
              <a:t>set intersection as bitwise </a:t>
            </a:r>
            <a:r>
              <a:rPr lang="en-US" sz="2800" b="1" dirty="0">
                <a:solidFill>
                  <a:srgbClr val="FF0066"/>
                </a:solidFill>
              </a:rPr>
              <a:t>AND</a:t>
            </a:r>
            <a:r>
              <a:rPr lang="en-US" sz="2800" dirty="0"/>
              <a:t>, and </a:t>
            </a:r>
            <a:br>
              <a:rPr lang="en-US" sz="2800" dirty="0"/>
            </a:br>
            <a:r>
              <a:rPr lang="en-US" sz="2800" dirty="0">
                <a:solidFill>
                  <a:srgbClr val="0000FF"/>
                </a:solidFill>
              </a:rPr>
              <a:t>set union as bitwise </a:t>
            </a:r>
            <a:r>
              <a:rPr lang="en-US" sz="2800" b="1" dirty="0">
                <a:solidFill>
                  <a:srgbClr val="0000FF"/>
                </a:solidFill>
              </a:rPr>
              <a:t>OR</a:t>
            </a:r>
          </a:p>
          <a:p>
            <a:pPr lvl="8"/>
            <a:endParaRPr lang="en-US" sz="1400" dirty="0"/>
          </a:p>
          <a:p>
            <a:r>
              <a:rPr lang="en-US" sz="2800" b="1" dirty="0">
                <a:solidFill>
                  <a:srgbClr val="008000"/>
                </a:solidFill>
              </a:rPr>
              <a:t>Example:</a:t>
            </a:r>
            <a:r>
              <a:rPr lang="en-US" sz="2800" dirty="0"/>
              <a:t> </a:t>
            </a:r>
            <a:r>
              <a:rPr lang="en-US" sz="2800" b="1" dirty="0"/>
              <a:t>C</a:t>
            </a:r>
            <a:r>
              <a:rPr lang="en-US" sz="2800" b="1" baseline="-25000" dirty="0"/>
              <a:t>1</a:t>
            </a:r>
            <a:r>
              <a:rPr lang="en-US" sz="2800" dirty="0"/>
              <a:t> = 10111; </a:t>
            </a:r>
            <a:r>
              <a:rPr lang="en-US" sz="2800" b="1" dirty="0"/>
              <a:t>C</a:t>
            </a:r>
            <a:r>
              <a:rPr lang="en-US" sz="2800" b="1" baseline="-25000" dirty="0"/>
              <a:t>2</a:t>
            </a:r>
            <a:r>
              <a:rPr lang="en-US" sz="2800" dirty="0"/>
              <a:t> = 10011</a:t>
            </a:r>
          </a:p>
          <a:p>
            <a:pPr lvl="1"/>
            <a:r>
              <a:rPr lang="en-US" sz="2400" dirty="0"/>
              <a:t>Size of intersection </a:t>
            </a:r>
            <a:r>
              <a:rPr lang="en-US" sz="2400" b="1" dirty="0"/>
              <a:t>= 3</a:t>
            </a:r>
            <a:r>
              <a:rPr lang="en-US" sz="2400" dirty="0"/>
              <a:t>; size of union </a:t>
            </a:r>
            <a:r>
              <a:rPr lang="en-US" sz="2400" b="1" dirty="0"/>
              <a:t>= 4</a:t>
            </a:r>
            <a:r>
              <a:rPr lang="en-US" sz="2400" dirty="0"/>
              <a:t>, </a:t>
            </a:r>
          </a:p>
          <a:p>
            <a:pPr lvl="1"/>
            <a:r>
              <a:rPr lang="en-US" sz="2400" b="1" dirty="0" err="1"/>
              <a:t>Jaccard</a:t>
            </a:r>
            <a:r>
              <a:rPr lang="en-US" sz="2400" b="1" dirty="0"/>
              <a:t> similarity</a:t>
            </a:r>
            <a:r>
              <a:rPr lang="en-US" sz="2400" dirty="0"/>
              <a:t> (not distance) </a:t>
            </a:r>
            <a:r>
              <a:rPr lang="en-US" sz="2400" b="1" dirty="0"/>
              <a:t>= 3/4</a:t>
            </a:r>
          </a:p>
          <a:p>
            <a:pPr lvl="1"/>
            <a:r>
              <a:rPr lang="en-US" sz="2400" b="1" dirty="0"/>
              <a:t>Distance: d(C</a:t>
            </a:r>
            <a:r>
              <a:rPr lang="en-US" sz="2400" b="1" baseline="-25000" dirty="0"/>
              <a:t>1</a:t>
            </a:r>
            <a:r>
              <a:rPr lang="en-US" sz="2400" b="1" dirty="0"/>
              <a:t>,C</a:t>
            </a:r>
            <a:r>
              <a:rPr lang="en-US" sz="2400" b="1" baseline="-25000" dirty="0"/>
              <a:t>2</a:t>
            </a:r>
            <a:r>
              <a:rPr lang="en-US" sz="2400" b="1" dirty="0"/>
              <a:t>) = 1 – (</a:t>
            </a:r>
            <a:r>
              <a:rPr lang="en-US" sz="2400" b="1" dirty="0" err="1"/>
              <a:t>Jaccard</a:t>
            </a:r>
            <a:r>
              <a:rPr lang="en-US" sz="2400" b="1" dirty="0"/>
              <a:t> similarity) = 1/4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6781800" y="1600200"/>
            <a:ext cx="2286000" cy="990600"/>
            <a:chOff x="3124200" y="1371600"/>
            <a:chExt cx="2667000" cy="1600200"/>
          </a:xfrm>
        </p:grpSpPr>
        <p:sp>
          <p:nvSpPr>
            <p:cNvPr id="32" name="Oval 3"/>
            <p:cNvSpPr>
              <a:spLocks noChangeArrowheads="1"/>
            </p:cNvSpPr>
            <p:nvPr/>
          </p:nvSpPr>
          <p:spPr bwMode="auto">
            <a:xfrm>
              <a:off x="3810000" y="1371600"/>
              <a:ext cx="1981200" cy="1600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4"/>
            <p:cNvSpPr>
              <a:spLocks noChangeArrowheads="1"/>
            </p:cNvSpPr>
            <p:nvPr/>
          </p:nvSpPr>
          <p:spPr bwMode="auto">
            <a:xfrm>
              <a:off x="3124200" y="1371600"/>
              <a:ext cx="1981200" cy="1600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5"/>
            <p:cNvSpPr>
              <a:spLocks noChangeArrowheads="1"/>
            </p:cNvSpPr>
            <p:nvPr/>
          </p:nvSpPr>
          <p:spPr bwMode="auto">
            <a:xfrm>
              <a:off x="3505200" y="1839351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6"/>
            <p:cNvSpPr>
              <a:spLocks noChangeArrowheads="1"/>
            </p:cNvSpPr>
            <p:nvPr/>
          </p:nvSpPr>
          <p:spPr bwMode="auto">
            <a:xfrm>
              <a:off x="3479800" y="2356338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Oval 7"/>
            <p:cNvSpPr>
              <a:spLocks noChangeArrowheads="1"/>
            </p:cNvSpPr>
            <p:nvPr/>
          </p:nvSpPr>
          <p:spPr bwMode="auto">
            <a:xfrm>
              <a:off x="4173220" y="1987062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8"/>
            <p:cNvSpPr>
              <a:spLocks noChangeArrowheads="1"/>
            </p:cNvSpPr>
            <p:nvPr/>
          </p:nvSpPr>
          <p:spPr bwMode="auto">
            <a:xfrm>
              <a:off x="4635500" y="2280138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9"/>
            <p:cNvSpPr>
              <a:spLocks noChangeArrowheads="1"/>
            </p:cNvSpPr>
            <p:nvPr/>
          </p:nvSpPr>
          <p:spPr bwMode="auto">
            <a:xfrm>
              <a:off x="4546600" y="1670537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10"/>
            <p:cNvSpPr>
              <a:spLocks noChangeArrowheads="1"/>
            </p:cNvSpPr>
            <p:nvPr/>
          </p:nvSpPr>
          <p:spPr bwMode="auto">
            <a:xfrm>
              <a:off x="5417820" y="2110154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Oval 11"/>
            <p:cNvSpPr>
              <a:spLocks noChangeArrowheads="1"/>
            </p:cNvSpPr>
            <p:nvPr/>
          </p:nvSpPr>
          <p:spPr bwMode="auto">
            <a:xfrm>
              <a:off x="5257800" y="2479431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12"/>
            <p:cNvSpPr>
              <a:spLocks noChangeArrowheads="1"/>
            </p:cNvSpPr>
            <p:nvPr/>
          </p:nvSpPr>
          <p:spPr bwMode="auto">
            <a:xfrm>
              <a:off x="5257800" y="1676399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088241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Sets to Boolean Matrices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A9185DA-005C-4DB8-9484-C88A810E3590}" type="slidenum">
              <a:rPr lang="en-US"/>
              <a:pPr/>
              <a:t>27</a:t>
            </a:fld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76400"/>
            <a:ext cx="58674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Rows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= elements (shingles)</a:t>
            </a:r>
          </a:p>
          <a:p>
            <a:r>
              <a:rPr lang="en-US" b="1" dirty="0">
                <a:solidFill>
                  <a:srgbClr val="008000"/>
                </a:solidFill>
              </a:rPr>
              <a:t>Columns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= sets (documents)</a:t>
            </a:r>
          </a:p>
          <a:p>
            <a:pPr lvl="1"/>
            <a:r>
              <a:rPr lang="en-US" dirty="0"/>
              <a:t>1 in row </a:t>
            </a:r>
            <a:r>
              <a:rPr lang="en-US" b="1" i="1" dirty="0"/>
              <a:t>e</a:t>
            </a:r>
            <a:r>
              <a:rPr lang="en-US" dirty="0"/>
              <a:t> and column </a:t>
            </a:r>
            <a:r>
              <a:rPr lang="en-US" b="1" i="1" dirty="0"/>
              <a:t>s</a:t>
            </a:r>
            <a:r>
              <a:rPr lang="en-US" dirty="0"/>
              <a:t> if and only if </a:t>
            </a:r>
            <a:r>
              <a:rPr lang="en-US" b="1" i="1" dirty="0"/>
              <a:t>e</a:t>
            </a:r>
            <a:r>
              <a:rPr lang="en-US" dirty="0"/>
              <a:t> is a member of </a:t>
            </a:r>
            <a:r>
              <a:rPr lang="en-US" b="1" i="1" dirty="0"/>
              <a:t>s</a:t>
            </a:r>
          </a:p>
          <a:p>
            <a:pPr lvl="1"/>
            <a:r>
              <a:rPr lang="en-US" dirty="0"/>
              <a:t>Column similarity is the </a:t>
            </a:r>
            <a:r>
              <a:rPr lang="en-US" dirty="0" err="1"/>
              <a:t>Jaccard</a:t>
            </a:r>
            <a:r>
              <a:rPr lang="en-US" dirty="0"/>
              <a:t> similarity of the corresponding sets (rows with value </a:t>
            </a:r>
            <a:r>
              <a:rPr lang="en-US" i="1" dirty="0"/>
              <a:t>1)</a:t>
            </a:r>
          </a:p>
          <a:p>
            <a:pPr lvl="1"/>
            <a:r>
              <a:rPr lang="en-US" b="1" dirty="0">
                <a:solidFill>
                  <a:srgbClr val="FF0066"/>
                </a:solidFill>
              </a:rPr>
              <a:t>Typical matrix is sparse!</a:t>
            </a:r>
          </a:p>
          <a:p>
            <a:r>
              <a:rPr lang="en-US" b="1" dirty="0">
                <a:solidFill>
                  <a:srgbClr val="0000FF"/>
                </a:solidFill>
              </a:rPr>
              <a:t>Each document is a column:</a:t>
            </a:r>
          </a:p>
          <a:p>
            <a:pPr lvl="1"/>
            <a:r>
              <a:rPr lang="en-US" sz="2400" b="1" dirty="0">
                <a:solidFill>
                  <a:srgbClr val="008000"/>
                </a:solidFill>
              </a:rPr>
              <a:t>Example:</a:t>
            </a:r>
            <a:r>
              <a:rPr lang="en-US" sz="2400" dirty="0"/>
              <a:t> </a:t>
            </a:r>
            <a:r>
              <a:rPr lang="en-US" sz="2400" b="1" dirty="0" err="1"/>
              <a:t>sim</a:t>
            </a:r>
            <a:r>
              <a:rPr lang="en-US" sz="2400" b="1" dirty="0"/>
              <a:t>(C</a:t>
            </a:r>
            <a:r>
              <a:rPr lang="en-US" sz="2400" b="1" baseline="-25000" dirty="0"/>
              <a:t>1</a:t>
            </a:r>
            <a:r>
              <a:rPr lang="en-US" sz="2400" b="1" dirty="0"/>
              <a:t> ,C</a:t>
            </a:r>
            <a:r>
              <a:rPr lang="en-US" sz="2400" b="1" baseline="-25000" dirty="0"/>
              <a:t>2</a:t>
            </a:r>
            <a:r>
              <a:rPr lang="en-US" sz="2400" b="1" dirty="0"/>
              <a:t>) = ?</a:t>
            </a:r>
          </a:p>
          <a:p>
            <a:pPr lvl="2"/>
            <a:r>
              <a:rPr lang="en-US" sz="2000" dirty="0"/>
              <a:t>Size of intersection = 3; size of union = 6, </a:t>
            </a:r>
            <a:br>
              <a:rPr lang="en-US" sz="2000" dirty="0"/>
            </a:br>
            <a:r>
              <a:rPr lang="en-US" sz="2000" dirty="0" err="1"/>
              <a:t>Jaccard</a:t>
            </a:r>
            <a:r>
              <a:rPr lang="en-US" sz="2000" dirty="0"/>
              <a:t> similarity (not distance) = 3/6</a:t>
            </a:r>
          </a:p>
          <a:p>
            <a:pPr lvl="2"/>
            <a:r>
              <a:rPr lang="en-US" sz="2000" b="1" dirty="0"/>
              <a:t>d(C</a:t>
            </a:r>
            <a:r>
              <a:rPr lang="en-US" sz="2000" b="1" baseline="-25000" dirty="0"/>
              <a:t>1</a:t>
            </a:r>
            <a:r>
              <a:rPr lang="en-US" sz="2000" b="1" dirty="0"/>
              <a:t>,C</a:t>
            </a:r>
            <a:r>
              <a:rPr lang="en-US" sz="2000" b="1" baseline="-25000" dirty="0"/>
              <a:t>2</a:t>
            </a:r>
            <a:r>
              <a:rPr lang="en-US" sz="2000" b="1" dirty="0"/>
              <a:t>) = 1 – (</a:t>
            </a:r>
            <a:r>
              <a:rPr lang="en-US" sz="2000" b="1" dirty="0" err="1"/>
              <a:t>Jaccard</a:t>
            </a:r>
            <a:r>
              <a:rPr lang="en-US" sz="2000" b="1" dirty="0"/>
              <a:t> similarity) = 3/6</a:t>
            </a:r>
          </a:p>
          <a:p>
            <a:endParaRPr lang="en-US" dirty="0"/>
          </a:p>
        </p:txBody>
      </p:sp>
      <p:grpSp>
        <p:nvGrpSpPr>
          <p:cNvPr id="18" name="Group 4"/>
          <p:cNvGrpSpPr>
            <a:grpSpLocks/>
          </p:cNvGrpSpPr>
          <p:nvPr/>
        </p:nvGrpSpPr>
        <p:grpSpPr bwMode="auto">
          <a:xfrm>
            <a:off x="6645276" y="2514600"/>
            <a:ext cx="2362200" cy="3895725"/>
            <a:chOff x="1776" y="2205"/>
            <a:chExt cx="1584" cy="2598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>
              <a:off x="2964" y="44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2568" y="44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2172" y="44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1776" y="44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2964" y="4054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2568" y="4054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2172" y="4054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 dirty="0"/>
                <a:t>1</a:t>
              </a: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776" y="4054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2964" y="3679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2568" y="3679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2172" y="3679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 dirty="0"/>
                <a:t>0</a:t>
              </a: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776" y="3679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 dirty="0"/>
                <a:t>1</a:t>
              </a: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2964" y="3303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2568" y="3303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33" name="Rectangle 19"/>
            <p:cNvSpPr>
              <a:spLocks noChangeArrowheads="1"/>
            </p:cNvSpPr>
            <p:nvPr/>
          </p:nvSpPr>
          <p:spPr bwMode="auto">
            <a:xfrm>
              <a:off x="2172" y="3303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 dirty="0"/>
                <a:t>0</a:t>
              </a:r>
            </a:p>
          </p:txBody>
        </p:sp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1776" y="3303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35" name="Rectangle 21"/>
            <p:cNvSpPr>
              <a:spLocks noChangeArrowheads="1"/>
            </p:cNvSpPr>
            <p:nvPr/>
          </p:nvSpPr>
          <p:spPr bwMode="auto">
            <a:xfrm>
              <a:off x="2964" y="29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2568" y="29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2172" y="29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776" y="29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 dirty="0"/>
                <a:t>0</a:t>
              </a: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2964" y="2583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2568" y="2583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2172" y="2583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 dirty="0"/>
                <a:t>1</a:t>
              </a:r>
            </a:p>
          </p:txBody>
        </p:sp>
        <p:sp>
          <p:nvSpPr>
            <p:cNvPr id="42" name="Rectangle 28"/>
            <p:cNvSpPr>
              <a:spLocks noChangeArrowheads="1"/>
            </p:cNvSpPr>
            <p:nvPr/>
          </p:nvSpPr>
          <p:spPr bwMode="auto">
            <a:xfrm>
              <a:off x="1776" y="2583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43" name="Rectangle 29"/>
            <p:cNvSpPr>
              <a:spLocks noChangeArrowheads="1"/>
            </p:cNvSpPr>
            <p:nvPr/>
          </p:nvSpPr>
          <p:spPr bwMode="auto">
            <a:xfrm>
              <a:off x="2964" y="220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44" name="Rectangle 30"/>
            <p:cNvSpPr>
              <a:spLocks noChangeArrowheads="1"/>
            </p:cNvSpPr>
            <p:nvPr/>
          </p:nvSpPr>
          <p:spPr bwMode="auto">
            <a:xfrm>
              <a:off x="2568" y="220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45" name="Rectangle 31"/>
            <p:cNvSpPr>
              <a:spLocks noChangeArrowheads="1"/>
            </p:cNvSpPr>
            <p:nvPr/>
          </p:nvSpPr>
          <p:spPr bwMode="auto">
            <a:xfrm>
              <a:off x="2172" y="220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 dirty="0"/>
                <a:t>1</a:t>
              </a:r>
            </a:p>
          </p:txBody>
        </p:sp>
        <p:sp>
          <p:nvSpPr>
            <p:cNvPr id="46" name="Rectangle 32"/>
            <p:cNvSpPr>
              <a:spLocks noChangeArrowheads="1"/>
            </p:cNvSpPr>
            <p:nvPr/>
          </p:nvSpPr>
          <p:spPr bwMode="auto">
            <a:xfrm>
              <a:off x="1776" y="220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 </a:t>
              </a:r>
            </a:p>
          </p:txBody>
        </p:sp>
        <p:sp>
          <p:nvSpPr>
            <p:cNvPr id="47" name="Line 33"/>
            <p:cNvSpPr>
              <a:spLocks noChangeShapeType="1"/>
            </p:cNvSpPr>
            <p:nvPr/>
          </p:nvSpPr>
          <p:spPr bwMode="auto">
            <a:xfrm>
              <a:off x="1776" y="2208"/>
              <a:ext cx="15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" name="Line 34"/>
            <p:cNvSpPr>
              <a:spLocks noChangeShapeType="1"/>
            </p:cNvSpPr>
            <p:nvPr/>
          </p:nvSpPr>
          <p:spPr bwMode="auto">
            <a:xfrm>
              <a:off x="1776" y="2583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9" name="Line 35"/>
            <p:cNvSpPr>
              <a:spLocks noChangeShapeType="1"/>
            </p:cNvSpPr>
            <p:nvPr/>
          </p:nvSpPr>
          <p:spPr bwMode="auto">
            <a:xfrm>
              <a:off x="1776" y="2928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" name="Line 36"/>
            <p:cNvSpPr>
              <a:spLocks noChangeShapeType="1"/>
            </p:cNvSpPr>
            <p:nvPr/>
          </p:nvSpPr>
          <p:spPr bwMode="auto">
            <a:xfrm>
              <a:off x="1776" y="3303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1" name="Line 37"/>
            <p:cNvSpPr>
              <a:spLocks noChangeShapeType="1"/>
            </p:cNvSpPr>
            <p:nvPr/>
          </p:nvSpPr>
          <p:spPr bwMode="auto">
            <a:xfrm>
              <a:off x="1776" y="3679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" name="Line 38"/>
            <p:cNvSpPr>
              <a:spLocks noChangeShapeType="1"/>
            </p:cNvSpPr>
            <p:nvPr/>
          </p:nvSpPr>
          <p:spPr bwMode="auto">
            <a:xfrm>
              <a:off x="1776" y="4054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3" name="Line 39"/>
            <p:cNvSpPr>
              <a:spLocks noChangeShapeType="1"/>
            </p:cNvSpPr>
            <p:nvPr/>
          </p:nvSpPr>
          <p:spPr bwMode="auto">
            <a:xfrm>
              <a:off x="1776" y="4428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4" name="Line 40"/>
            <p:cNvSpPr>
              <a:spLocks noChangeShapeType="1"/>
            </p:cNvSpPr>
            <p:nvPr/>
          </p:nvSpPr>
          <p:spPr bwMode="auto">
            <a:xfrm>
              <a:off x="1776" y="4803"/>
              <a:ext cx="15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5" name="Line 41"/>
            <p:cNvSpPr>
              <a:spLocks noChangeShapeType="1"/>
            </p:cNvSpPr>
            <p:nvPr/>
          </p:nvSpPr>
          <p:spPr bwMode="auto">
            <a:xfrm>
              <a:off x="1776" y="2208"/>
              <a:ext cx="0" cy="259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" name="Line 42"/>
            <p:cNvSpPr>
              <a:spLocks noChangeShapeType="1"/>
            </p:cNvSpPr>
            <p:nvPr/>
          </p:nvSpPr>
          <p:spPr bwMode="auto">
            <a:xfrm>
              <a:off x="2172" y="2205"/>
              <a:ext cx="0" cy="25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" name="Line 43"/>
            <p:cNvSpPr>
              <a:spLocks noChangeShapeType="1"/>
            </p:cNvSpPr>
            <p:nvPr/>
          </p:nvSpPr>
          <p:spPr bwMode="auto">
            <a:xfrm>
              <a:off x="2568" y="2208"/>
              <a:ext cx="0" cy="25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" name="Line 44"/>
            <p:cNvSpPr>
              <a:spLocks noChangeShapeType="1"/>
            </p:cNvSpPr>
            <p:nvPr/>
          </p:nvSpPr>
          <p:spPr bwMode="auto">
            <a:xfrm>
              <a:off x="2964" y="2208"/>
              <a:ext cx="0" cy="25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9" name="Line 45"/>
            <p:cNvSpPr>
              <a:spLocks noChangeShapeType="1"/>
            </p:cNvSpPr>
            <p:nvPr/>
          </p:nvSpPr>
          <p:spPr bwMode="auto">
            <a:xfrm>
              <a:off x="3360" y="2208"/>
              <a:ext cx="0" cy="259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235826" y="213360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Documents</a:t>
            </a:r>
          </a:p>
        </p:txBody>
      </p:sp>
      <p:sp>
        <p:nvSpPr>
          <p:cNvPr id="60" name="TextBox 59"/>
          <p:cNvSpPr txBox="1"/>
          <p:nvPr/>
        </p:nvSpPr>
        <p:spPr>
          <a:xfrm rot="16200000">
            <a:off x="5932096" y="427554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Shingles</a:t>
            </a:r>
          </a:p>
        </p:txBody>
      </p:sp>
    </p:spTree>
    <p:extLst>
      <p:ext uri="{BB962C8B-B14F-4D97-AF65-F5344CB8AC3E}">
        <p14:creationId xmlns:p14="http://schemas.microsoft.com/office/powerpoint/2010/main" val="51515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Outline: Finding Similar Columns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39DC1A1-C784-4FA5-964E-14B761CA2EA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524000"/>
            <a:ext cx="8610600" cy="5410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So far:</a:t>
            </a:r>
          </a:p>
          <a:p>
            <a:pPr lvl="1"/>
            <a:r>
              <a:rPr lang="en-US" dirty="0"/>
              <a:t>Documents </a:t>
            </a:r>
            <a:r>
              <a:rPr lang="en-US" dirty="0">
                <a:sym typeface="Symbol"/>
              </a:rPr>
              <a:t> Sets of shingles</a:t>
            </a:r>
          </a:p>
          <a:p>
            <a:pPr lvl="1"/>
            <a:r>
              <a:rPr lang="en-US" dirty="0">
                <a:sym typeface="Symbol"/>
              </a:rPr>
              <a:t>Represent sets as </a:t>
            </a:r>
            <a:r>
              <a:rPr lang="en-US" dirty="0" err="1">
                <a:sym typeface="Symbol"/>
              </a:rPr>
              <a:t>boolean</a:t>
            </a:r>
            <a:r>
              <a:rPr lang="en-US" dirty="0">
                <a:sym typeface="Symbol"/>
              </a:rPr>
              <a:t> vectors in a matrix</a:t>
            </a:r>
          </a:p>
          <a:p>
            <a:r>
              <a:rPr lang="en-US" b="1" dirty="0">
                <a:solidFill>
                  <a:srgbClr val="0000FF"/>
                </a:solidFill>
                <a:sym typeface="Symbol"/>
              </a:rPr>
              <a:t>Next goal: </a:t>
            </a:r>
            <a:r>
              <a:rPr lang="en-US" b="1" dirty="0">
                <a:solidFill>
                  <a:srgbClr val="FF0066"/>
                </a:solidFill>
                <a:sym typeface="Symbol"/>
              </a:rPr>
              <a:t>Find similar columns while computing small signatures</a:t>
            </a:r>
          </a:p>
          <a:p>
            <a:pPr lvl="1"/>
            <a:r>
              <a:rPr lang="en-US" b="1" dirty="0">
                <a:sym typeface="Symbol"/>
              </a:rPr>
              <a:t>Similarity of columns == similarity of signatures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7505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Outline: Finding Similar Columns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39DC1A1-C784-4FA5-964E-14B761CA2EA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524000"/>
            <a:ext cx="8610600" cy="5410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  <a:sym typeface="Symbol"/>
              </a:rPr>
              <a:t>Next Goal: </a:t>
            </a:r>
            <a:r>
              <a:rPr lang="en-US" b="1" dirty="0">
                <a:solidFill>
                  <a:srgbClr val="FF0066"/>
                </a:solidFill>
                <a:sym typeface="Symbol"/>
              </a:rPr>
              <a:t>Find similar columns, Small signatures</a:t>
            </a:r>
            <a:endParaRPr lang="en-US" b="1" dirty="0">
              <a:solidFill>
                <a:srgbClr val="FF0066"/>
              </a:solidFill>
            </a:endParaRPr>
          </a:p>
          <a:p>
            <a:r>
              <a:rPr lang="en-US" b="1" dirty="0">
                <a:solidFill>
                  <a:srgbClr val="008000"/>
                </a:solidFill>
              </a:rPr>
              <a:t>Naïve approach: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1) Signatures of columns:</a:t>
            </a:r>
            <a:r>
              <a:rPr lang="en-US" dirty="0"/>
              <a:t> small summaries of columns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2) Examine pairs of signatures</a:t>
            </a:r>
            <a:r>
              <a:rPr lang="en-US" dirty="0"/>
              <a:t> to find similar columns</a:t>
            </a:r>
          </a:p>
          <a:p>
            <a:pPr lvl="2"/>
            <a:r>
              <a:rPr lang="en-US" b="1" dirty="0"/>
              <a:t>Essential:</a:t>
            </a:r>
            <a:r>
              <a:rPr lang="en-US" dirty="0"/>
              <a:t> Similarities of signatures and columns are related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3) Optional:</a:t>
            </a:r>
            <a:r>
              <a:rPr lang="en-US" dirty="0"/>
              <a:t> Check that columns with similar signatures are really similar</a:t>
            </a:r>
          </a:p>
          <a:p>
            <a:r>
              <a:rPr lang="en-US" b="1" dirty="0">
                <a:solidFill>
                  <a:srgbClr val="008000"/>
                </a:solidFill>
              </a:rPr>
              <a:t>Warnings:</a:t>
            </a:r>
          </a:p>
          <a:p>
            <a:pPr lvl="1"/>
            <a:r>
              <a:rPr lang="en-US" dirty="0"/>
              <a:t>Comparing all pairs may take too much time: </a:t>
            </a:r>
            <a:r>
              <a:rPr lang="en-US" b="1" dirty="0"/>
              <a:t>Job for LSH</a:t>
            </a:r>
            <a:endParaRPr lang="en-US" dirty="0"/>
          </a:p>
          <a:p>
            <a:pPr lvl="2"/>
            <a:r>
              <a:rPr lang="en-US" dirty="0"/>
              <a:t>These methods can produce false negatives, and even false positives (if the optional check is not made)</a:t>
            </a:r>
          </a:p>
        </p:txBody>
      </p:sp>
    </p:spTree>
    <p:extLst>
      <p:ext uri="{BB962C8B-B14F-4D97-AF65-F5344CB8AC3E}">
        <p14:creationId xmlns:p14="http://schemas.microsoft.com/office/powerpoint/2010/main" val="32845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Completion Problem 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36200" name="Picture 8" descr="teaser_inpu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600200"/>
            <a:ext cx="2819400" cy="2133600"/>
          </a:xfrm>
          <a:prstGeom prst="rect">
            <a:avLst/>
          </a:prstGeom>
          <a:noFill/>
        </p:spPr>
      </p:pic>
      <p:pic>
        <p:nvPicPr>
          <p:cNvPr id="136201" name="Picture 9" descr="teaser_origina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600200"/>
            <a:ext cx="2819400" cy="2132013"/>
          </a:xfrm>
          <a:prstGeom prst="rect">
            <a:avLst/>
          </a:prstGeom>
          <a:noFill/>
        </p:spPr>
      </p:pic>
      <p:pic>
        <p:nvPicPr>
          <p:cNvPr id="136202" name="Picture 10" descr="mid_res_montage"/>
          <p:cNvPicPr>
            <a:picLocks noChangeAspect="1" noChangeArrowheads="1"/>
          </p:cNvPicPr>
          <p:nvPr/>
        </p:nvPicPr>
        <p:blipFill>
          <a:blip r:embed="rId5" cstate="print"/>
          <a:srcRect b="20023"/>
          <a:stretch>
            <a:fillRect/>
          </a:stretch>
        </p:blipFill>
        <p:spPr bwMode="auto">
          <a:xfrm>
            <a:off x="5257800" y="1555750"/>
            <a:ext cx="2514600" cy="2254250"/>
          </a:xfrm>
          <a:prstGeom prst="rect">
            <a:avLst/>
          </a:prstGeom>
          <a:noFill/>
        </p:spPr>
      </p:pic>
      <p:pic>
        <p:nvPicPr>
          <p:cNvPr id="136203" name="Picture 11" descr="IMG_0681_mask_output_0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4495800"/>
            <a:ext cx="2819400" cy="2114550"/>
          </a:xfrm>
          <a:prstGeom prst="rect">
            <a:avLst/>
          </a:prstGeom>
          <a:noFill/>
        </p:spPr>
      </p:pic>
      <p:pic>
        <p:nvPicPr>
          <p:cNvPr id="136204" name="Picture 12" descr="montage_6x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7800" y="4516438"/>
            <a:ext cx="2501900" cy="2189162"/>
          </a:xfrm>
          <a:prstGeom prst="rect">
            <a:avLst/>
          </a:prstGeom>
          <a:noFill/>
        </p:spPr>
      </p:pic>
      <p:sp>
        <p:nvSpPr>
          <p:cNvPr id="136205" name="AutoShape 13"/>
          <p:cNvSpPr>
            <a:spLocks noChangeArrowheads="1"/>
          </p:cNvSpPr>
          <p:nvPr/>
        </p:nvSpPr>
        <p:spPr bwMode="auto">
          <a:xfrm>
            <a:off x="4114800" y="243840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206" name="AutoShape 14"/>
          <p:cNvSpPr>
            <a:spLocks noChangeArrowheads="1"/>
          </p:cNvSpPr>
          <p:nvPr/>
        </p:nvSpPr>
        <p:spPr bwMode="auto">
          <a:xfrm>
            <a:off x="6400800" y="3886200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207" name="AutoShape 15"/>
          <p:cNvSpPr>
            <a:spLocks noChangeArrowheads="1"/>
          </p:cNvSpPr>
          <p:nvPr/>
        </p:nvSpPr>
        <p:spPr bwMode="auto">
          <a:xfrm>
            <a:off x="4191000" y="5257800"/>
            <a:ext cx="762000" cy="228600"/>
          </a:xfrm>
          <a:prstGeom prst="leftArrow">
            <a:avLst>
              <a:gd name="adj1" fmla="val 50000"/>
              <a:gd name="adj2" fmla="val 8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5741017" y="0"/>
            <a:ext cx="34029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[Hays and </a:t>
            </a:r>
            <a:r>
              <a:rPr lang="en-US" dirty="0" err="1">
                <a:solidFill>
                  <a:schemeClr val="bg1"/>
                </a:solidFill>
              </a:rPr>
              <a:t>Efros</a:t>
            </a:r>
            <a:r>
              <a:rPr lang="en-US" dirty="0">
                <a:solidFill>
                  <a:schemeClr val="bg1"/>
                </a:solidFill>
              </a:rPr>
              <a:t>, SIGGRAPH 2007]</a:t>
            </a:r>
          </a:p>
        </p:txBody>
      </p:sp>
    </p:spTree>
    <p:extLst>
      <p:ext uri="{BB962C8B-B14F-4D97-AF65-F5344CB8AC3E}">
        <p14:creationId xmlns:p14="http://schemas.microsoft.com/office/powerpoint/2010/main" val="16148704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6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6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6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6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6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6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205" grpId="0" animBg="1"/>
      <p:bldP spid="136206" grpId="0" animBg="1"/>
      <p:bldP spid="13620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Columns (Signatures)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E9C8250-8319-48A7-B295-578641B1A23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447800"/>
            <a:ext cx="8534400" cy="5562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Key idea: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“hash” each column </a:t>
            </a:r>
            <a:r>
              <a:rPr lang="en-US" b="1" i="1" dirty="0"/>
              <a:t>C</a:t>
            </a:r>
            <a:r>
              <a:rPr lang="en-US" dirty="0"/>
              <a:t> to a small </a:t>
            </a:r>
            <a:r>
              <a:rPr lang="en-US" b="1" i="1" dirty="0">
                <a:solidFill>
                  <a:srgbClr val="D60093"/>
                </a:solidFill>
              </a:rPr>
              <a:t>signature</a:t>
            </a:r>
            <a:r>
              <a:rPr lang="en-US" dirty="0"/>
              <a:t> </a:t>
            </a:r>
            <a:r>
              <a:rPr lang="en-US" b="1" i="1" dirty="0"/>
              <a:t>h(C)</a:t>
            </a:r>
            <a:r>
              <a:rPr lang="en-US" dirty="0"/>
              <a:t>, such that:</a:t>
            </a:r>
          </a:p>
          <a:p>
            <a:pPr lvl="1"/>
            <a:r>
              <a:rPr lang="en-US" b="1" dirty="0"/>
              <a:t>(1)</a:t>
            </a:r>
            <a:r>
              <a:rPr lang="en-US" dirty="0"/>
              <a:t> </a:t>
            </a:r>
            <a:r>
              <a:rPr lang="en-US" b="1" i="1" dirty="0"/>
              <a:t>h(C)</a:t>
            </a:r>
            <a:r>
              <a:rPr lang="en-US" dirty="0"/>
              <a:t> is small enough that the signature fits in RAM</a:t>
            </a:r>
          </a:p>
          <a:p>
            <a:pPr lvl="1"/>
            <a:r>
              <a:rPr lang="en-US" b="1" dirty="0"/>
              <a:t>(2)</a:t>
            </a:r>
            <a:r>
              <a:rPr lang="en-US" dirty="0"/>
              <a:t> </a:t>
            </a:r>
            <a:r>
              <a:rPr lang="en-US" b="1" i="1" dirty="0" err="1"/>
              <a:t>sim</a:t>
            </a:r>
            <a:r>
              <a:rPr lang="en-US" b="1" i="1" dirty="0"/>
              <a:t>(C</a:t>
            </a:r>
            <a:r>
              <a:rPr lang="en-US" b="1" i="1" baseline="-25000" dirty="0"/>
              <a:t>1</a:t>
            </a:r>
            <a:r>
              <a:rPr lang="en-US" b="1" i="1" dirty="0"/>
              <a:t>, C</a:t>
            </a:r>
            <a:r>
              <a:rPr lang="en-US" b="1" i="1" baseline="-25000" dirty="0"/>
              <a:t>2</a:t>
            </a:r>
            <a:r>
              <a:rPr lang="en-US" b="1" i="1" dirty="0"/>
              <a:t>)</a:t>
            </a:r>
            <a:r>
              <a:rPr lang="en-US" dirty="0"/>
              <a:t> is the same as the “similarity” of signatures </a:t>
            </a:r>
            <a:r>
              <a:rPr lang="en-US" b="1" i="1" dirty="0"/>
              <a:t>h(C</a:t>
            </a:r>
            <a:r>
              <a:rPr lang="en-US" b="1" i="1" baseline="-25000" dirty="0"/>
              <a:t>1</a:t>
            </a:r>
            <a:r>
              <a:rPr lang="en-US" b="1" i="1" dirty="0"/>
              <a:t>) </a:t>
            </a:r>
            <a:r>
              <a:rPr lang="en-US" dirty="0"/>
              <a:t>and </a:t>
            </a:r>
            <a:r>
              <a:rPr lang="en-US" b="1" i="1" dirty="0"/>
              <a:t>h(C</a:t>
            </a:r>
            <a:r>
              <a:rPr lang="en-US" b="1" i="1" baseline="-25000" dirty="0"/>
              <a:t>2</a:t>
            </a:r>
            <a:r>
              <a:rPr lang="en-US" b="1" i="1" dirty="0"/>
              <a:t>)</a:t>
            </a:r>
          </a:p>
          <a:p>
            <a:pPr lvl="8"/>
            <a:endParaRPr lang="en-US" b="1" i="1" dirty="0"/>
          </a:p>
          <a:p>
            <a:r>
              <a:rPr lang="en-US" b="1" dirty="0"/>
              <a:t>Goal: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Find a hash function </a:t>
            </a:r>
            <a:r>
              <a:rPr lang="en-US" b="1" i="1" dirty="0">
                <a:solidFill>
                  <a:srgbClr val="008000"/>
                </a:solidFill>
              </a:rPr>
              <a:t>h(·)</a:t>
            </a:r>
            <a:r>
              <a:rPr lang="en-US" b="1" dirty="0">
                <a:solidFill>
                  <a:srgbClr val="008000"/>
                </a:solidFill>
              </a:rPr>
              <a:t> such that:</a:t>
            </a:r>
          </a:p>
          <a:p>
            <a:pPr lvl="1"/>
            <a:r>
              <a:rPr lang="en-US" dirty="0"/>
              <a:t>If </a:t>
            </a:r>
            <a:r>
              <a:rPr lang="en-US" b="1" i="1" dirty="0" err="1"/>
              <a:t>sim</a:t>
            </a:r>
            <a:r>
              <a:rPr lang="en-US" b="1" i="1" dirty="0"/>
              <a:t>(C</a:t>
            </a:r>
            <a:r>
              <a:rPr lang="en-US" b="1" i="1" baseline="-25000" dirty="0"/>
              <a:t>1</a:t>
            </a:r>
            <a:r>
              <a:rPr lang="en-US" b="1" i="1" dirty="0"/>
              <a:t>,C</a:t>
            </a:r>
            <a:r>
              <a:rPr lang="en-US" b="1" i="1" baseline="-25000" dirty="0"/>
              <a:t>2</a:t>
            </a:r>
            <a:r>
              <a:rPr lang="en-US" b="1" i="1" dirty="0"/>
              <a:t>)</a:t>
            </a:r>
            <a:r>
              <a:rPr lang="en-US" dirty="0"/>
              <a:t> is high, then with high prob. </a:t>
            </a:r>
            <a:r>
              <a:rPr lang="en-US" b="1" i="1" dirty="0"/>
              <a:t>h(C</a:t>
            </a:r>
            <a:r>
              <a:rPr lang="en-US" b="1" i="1" baseline="-25000" dirty="0"/>
              <a:t>1</a:t>
            </a:r>
            <a:r>
              <a:rPr lang="en-US" b="1" i="1" dirty="0"/>
              <a:t>) = h(C</a:t>
            </a:r>
            <a:r>
              <a:rPr lang="en-US" b="1" i="1" baseline="-25000" dirty="0"/>
              <a:t>2</a:t>
            </a:r>
            <a:r>
              <a:rPr lang="en-US" b="1" i="1" dirty="0"/>
              <a:t>)</a:t>
            </a:r>
          </a:p>
          <a:p>
            <a:pPr lvl="1"/>
            <a:r>
              <a:rPr lang="en-US" dirty="0"/>
              <a:t>If </a:t>
            </a:r>
            <a:r>
              <a:rPr lang="en-US" b="1" i="1" dirty="0" err="1"/>
              <a:t>sim</a:t>
            </a:r>
            <a:r>
              <a:rPr lang="en-US" b="1" i="1" dirty="0"/>
              <a:t>(C</a:t>
            </a:r>
            <a:r>
              <a:rPr lang="en-US" b="1" i="1" baseline="-25000" dirty="0"/>
              <a:t>1</a:t>
            </a:r>
            <a:r>
              <a:rPr lang="en-US" b="1" i="1" dirty="0"/>
              <a:t>,C</a:t>
            </a:r>
            <a:r>
              <a:rPr lang="en-US" b="1" i="1" baseline="-25000" dirty="0"/>
              <a:t>2</a:t>
            </a:r>
            <a:r>
              <a:rPr lang="en-US" b="1" i="1" dirty="0"/>
              <a:t>)</a:t>
            </a:r>
            <a:r>
              <a:rPr lang="en-US" dirty="0"/>
              <a:t> is low, then with high prob. </a:t>
            </a:r>
            <a:r>
              <a:rPr lang="en-US" b="1" i="1" dirty="0"/>
              <a:t>h(C</a:t>
            </a:r>
            <a:r>
              <a:rPr lang="en-US" b="1" i="1" baseline="-25000" dirty="0"/>
              <a:t>1</a:t>
            </a:r>
            <a:r>
              <a:rPr lang="en-US" b="1" i="1" dirty="0"/>
              <a:t>) ≠ h(C</a:t>
            </a:r>
            <a:r>
              <a:rPr lang="en-US" b="1" i="1" baseline="-25000" dirty="0"/>
              <a:t>2</a:t>
            </a:r>
            <a:r>
              <a:rPr lang="en-US" b="1" i="1" dirty="0"/>
              <a:t>)</a:t>
            </a:r>
          </a:p>
          <a:p>
            <a:pPr lvl="8"/>
            <a:endParaRPr lang="en-US" b="1" dirty="0">
              <a:solidFill>
                <a:srgbClr val="D60093"/>
              </a:solidFill>
            </a:endParaRPr>
          </a:p>
          <a:p>
            <a:r>
              <a:rPr lang="en-US" b="1" dirty="0">
                <a:solidFill>
                  <a:srgbClr val="D60093"/>
                </a:solidFill>
              </a:rPr>
              <a:t>Hash docs into buckets. Expect that “most” pairs of near duplicate docs hash into the same bucket!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81000" y="3810000"/>
            <a:ext cx="8610600" cy="1752600"/>
          </a:xfrm>
          <a:prstGeom prst="roundRect">
            <a:avLst/>
          </a:prstGeom>
          <a:ln w="762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9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Min-Hashing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754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199"/>
            <a:ext cx="8686800" cy="52578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Goal: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b="1" dirty="0">
                <a:solidFill>
                  <a:srgbClr val="FF0066"/>
                </a:solidFill>
              </a:rPr>
              <a:t>Find a hash function </a:t>
            </a:r>
            <a:r>
              <a:rPr lang="en-US" b="1" i="1" dirty="0">
                <a:solidFill>
                  <a:srgbClr val="FF0066"/>
                </a:solidFill>
              </a:rPr>
              <a:t>h(·)</a:t>
            </a:r>
            <a:r>
              <a:rPr lang="en-US" b="1" dirty="0">
                <a:solidFill>
                  <a:srgbClr val="FF0066"/>
                </a:solidFill>
              </a:rPr>
              <a:t> such that:</a:t>
            </a:r>
          </a:p>
          <a:p>
            <a:pPr lvl="1"/>
            <a:r>
              <a:rPr lang="en-US" dirty="0"/>
              <a:t>if </a:t>
            </a:r>
            <a:r>
              <a:rPr lang="en-US" b="1" i="1" dirty="0" err="1"/>
              <a:t>sim</a:t>
            </a:r>
            <a:r>
              <a:rPr lang="en-US" b="1" i="1" dirty="0"/>
              <a:t>(C</a:t>
            </a:r>
            <a:r>
              <a:rPr lang="en-US" b="1" i="1" baseline="-25000" dirty="0"/>
              <a:t>1</a:t>
            </a:r>
            <a:r>
              <a:rPr lang="en-US" b="1" i="1" dirty="0"/>
              <a:t>,C</a:t>
            </a:r>
            <a:r>
              <a:rPr lang="en-US" b="1" i="1" baseline="-25000" dirty="0"/>
              <a:t>2</a:t>
            </a:r>
            <a:r>
              <a:rPr lang="en-US" b="1" i="1" dirty="0"/>
              <a:t>)</a:t>
            </a:r>
            <a:r>
              <a:rPr lang="en-US" dirty="0"/>
              <a:t> is high, then with high prob. </a:t>
            </a:r>
            <a:r>
              <a:rPr lang="en-US" b="1" i="1" dirty="0"/>
              <a:t>h(C</a:t>
            </a:r>
            <a:r>
              <a:rPr lang="en-US" b="1" i="1" baseline="-25000" dirty="0"/>
              <a:t>1</a:t>
            </a:r>
            <a:r>
              <a:rPr lang="en-US" b="1" i="1" dirty="0"/>
              <a:t>) = h(C</a:t>
            </a:r>
            <a:r>
              <a:rPr lang="en-US" b="1" i="1" baseline="-25000" dirty="0"/>
              <a:t>2</a:t>
            </a:r>
            <a:r>
              <a:rPr lang="en-US" b="1" i="1" dirty="0"/>
              <a:t>)</a:t>
            </a:r>
          </a:p>
          <a:p>
            <a:pPr lvl="1"/>
            <a:r>
              <a:rPr lang="en-US" dirty="0"/>
              <a:t>if </a:t>
            </a:r>
            <a:r>
              <a:rPr lang="en-US" b="1" i="1" dirty="0" err="1"/>
              <a:t>sim</a:t>
            </a:r>
            <a:r>
              <a:rPr lang="en-US" b="1" i="1" dirty="0"/>
              <a:t>(C</a:t>
            </a:r>
            <a:r>
              <a:rPr lang="en-US" b="1" i="1" baseline="-25000" dirty="0"/>
              <a:t>1</a:t>
            </a:r>
            <a:r>
              <a:rPr lang="en-US" b="1" i="1" dirty="0"/>
              <a:t>,C</a:t>
            </a:r>
            <a:r>
              <a:rPr lang="en-US" b="1" i="1" baseline="-25000" dirty="0"/>
              <a:t>2</a:t>
            </a:r>
            <a:r>
              <a:rPr lang="en-US" b="1" i="1" dirty="0"/>
              <a:t>)</a:t>
            </a:r>
            <a:r>
              <a:rPr lang="en-US" dirty="0"/>
              <a:t> is low, then with high prob. </a:t>
            </a:r>
            <a:r>
              <a:rPr lang="en-US" b="1" i="1" dirty="0"/>
              <a:t>h(C</a:t>
            </a:r>
            <a:r>
              <a:rPr lang="en-US" b="1" i="1" baseline="-25000" dirty="0"/>
              <a:t>1</a:t>
            </a:r>
            <a:r>
              <a:rPr lang="en-US" b="1" i="1" dirty="0"/>
              <a:t>) ≠ h(C</a:t>
            </a:r>
            <a:r>
              <a:rPr lang="en-US" b="1" i="1" baseline="-25000" dirty="0"/>
              <a:t>2</a:t>
            </a:r>
            <a:r>
              <a:rPr lang="en-US" b="1" i="1" dirty="0"/>
              <a:t>)</a:t>
            </a:r>
          </a:p>
          <a:p>
            <a:pPr lvl="8"/>
            <a:endParaRPr lang="en-US" b="1" dirty="0">
              <a:solidFill>
                <a:srgbClr val="D60093"/>
              </a:solidFill>
            </a:endParaRPr>
          </a:p>
          <a:p>
            <a:r>
              <a:rPr lang="en-US" b="1" dirty="0">
                <a:solidFill>
                  <a:srgbClr val="D60093"/>
                </a:solidFill>
              </a:rPr>
              <a:t>Clearly, the hash function depends on </a:t>
            </a:r>
            <a:br>
              <a:rPr lang="en-US" b="1" dirty="0">
                <a:solidFill>
                  <a:srgbClr val="D60093"/>
                </a:solidFill>
              </a:rPr>
            </a:br>
            <a:r>
              <a:rPr lang="en-US" b="1" dirty="0">
                <a:solidFill>
                  <a:srgbClr val="D60093"/>
                </a:solidFill>
              </a:rPr>
              <a:t>the similarity metric:</a:t>
            </a:r>
          </a:p>
          <a:p>
            <a:pPr lvl="1"/>
            <a:r>
              <a:rPr lang="en-US" dirty="0"/>
              <a:t>Not all similarity metrics have a suitable </a:t>
            </a:r>
            <a:br>
              <a:rPr lang="en-US" dirty="0"/>
            </a:br>
            <a:r>
              <a:rPr lang="en-US" dirty="0"/>
              <a:t>hash function</a:t>
            </a:r>
          </a:p>
          <a:p>
            <a:r>
              <a:rPr lang="en-US" b="1" dirty="0"/>
              <a:t>There is a suitable hash function for </a:t>
            </a:r>
            <a:br>
              <a:rPr lang="en-US" b="1" dirty="0"/>
            </a:br>
            <a:r>
              <a:rPr lang="en-US" b="1" dirty="0"/>
              <a:t>the </a:t>
            </a:r>
            <a:r>
              <a:rPr lang="en-US" b="1" dirty="0" err="1"/>
              <a:t>Jaccard</a:t>
            </a:r>
            <a:r>
              <a:rPr lang="en-US" b="1" dirty="0"/>
              <a:t> similarity: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dirty="0"/>
              <a:t>It is called </a:t>
            </a:r>
            <a:r>
              <a:rPr lang="en-US" b="1" dirty="0">
                <a:solidFill>
                  <a:srgbClr val="D60093"/>
                </a:solidFill>
              </a:rPr>
              <a:t>Min-Hashing</a:t>
            </a:r>
            <a:r>
              <a:rPr lang="en-US" dirty="0">
                <a:solidFill>
                  <a:srgbClr val="D6009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7168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Min-Hashing</a:t>
            </a:r>
            <a:endParaRPr lang="en-US" i="1" dirty="0">
              <a:solidFill>
                <a:srgbClr val="FF0066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F6A8DEC-E51D-40AD-8624-2F07CB8C5484}" type="slidenum">
              <a:rPr lang="en-US"/>
              <a:pPr/>
              <a:t>32</a:t>
            </a:fld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Imagine the rows of the </a:t>
            </a:r>
            <a:r>
              <a:rPr lang="en-US" dirty="0" err="1"/>
              <a:t>boolean</a:t>
            </a:r>
            <a:r>
              <a:rPr lang="en-US" dirty="0"/>
              <a:t> matrix permuted under </a:t>
            </a:r>
            <a:r>
              <a:rPr lang="en-US" b="1" dirty="0">
                <a:solidFill>
                  <a:srgbClr val="FF0066"/>
                </a:solidFill>
              </a:rPr>
              <a:t>random permutation </a:t>
            </a:r>
            <a:r>
              <a:rPr lang="en-US" b="1" i="1" dirty="0">
                <a:sym typeface="Symbol"/>
              </a:rPr>
              <a:t></a:t>
            </a:r>
            <a:endParaRPr lang="en-US" b="1" i="1" dirty="0"/>
          </a:p>
          <a:p>
            <a:pPr lvl="8"/>
            <a:endParaRPr lang="en-US" dirty="0"/>
          </a:p>
          <a:p>
            <a:r>
              <a:rPr lang="en-US" dirty="0"/>
              <a:t>Define a </a:t>
            </a:r>
            <a:r>
              <a:rPr lang="en-US" b="1" dirty="0">
                <a:solidFill>
                  <a:srgbClr val="D60093"/>
                </a:solidFill>
              </a:rPr>
              <a:t>“hash” function </a:t>
            </a:r>
            <a:r>
              <a:rPr lang="en-US" b="1" i="1" dirty="0">
                <a:solidFill>
                  <a:srgbClr val="D60093"/>
                </a:solidFill>
              </a:rPr>
              <a:t>h</a:t>
            </a:r>
            <a:r>
              <a:rPr lang="en-US" b="1" i="1" baseline="-25000" dirty="0">
                <a:solidFill>
                  <a:srgbClr val="D60093"/>
                </a:solidFill>
                <a:sym typeface="Symbol"/>
              </a:rPr>
              <a:t></a:t>
            </a:r>
            <a:r>
              <a:rPr lang="en-US" b="1" i="1" dirty="0">
                <a:solidFill>
                  <a:srgbClr val="D60093"/>
                </a:solidFill>
              </a:rPr>
              <a:t>(C)</a:t>
            </a:r>
            <a:r>
              <a:rPr lang="en-US" b="1" dirty="0">
                <a:solidFill>
                  <a:srgbClr val="D60093"/>
                </a:solidFill>
              </a:rPr>
              <a:t> </a:t>
            </a:r>
            <a:r>
              <a:rPr lang="en-US" dirty="0"/>
              <a:t>= the index of the </a:t>
            </a:r>
            <a:r>
              <a:rPr lang="en-US" b="1" dirty="0"/>
              <a:t>first</a:t>
            </a:r>
            <a:r>
              <a:rPr lang="en-US" dirty="0"/>
              <a:t> (in the permuted order </a:t>
            </a:r>
            <a:r>
              <a:rPr lang="en-US" b="1" dirty="0">
                <a:sym typeface="Symbol"/>
              </a:rPr>
              <a:t></a:t>
            </a:r>
            <a:r>
              <a:rPr lang="en-US" dirty="0"/>
              <a:t>) row in which column </a:t>
            </a:r>
            <a:r>
              <a:rPr lang="en-US" b="1" i="1" dirty="0"/>
              <a:t>C</a:t>
            </a:r>
            <a:r>
              <a:rPr lang="en-US" dirty="0"/>
              <a:t> has value </a:t>
            </a:r>
            <a:r>
              <a:rPr lang="en-US" b="1" dirty="0"/>
              <a:t>1</a:t>
            </a:r>
            <a:r>
              <a:rPr lang="en-US" dirty="0"/>
              <a:t>: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b="1" dirty="0"/>
              <a:t>		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h</a:t>
            </a:r>
            <a:r>
              <a:rPr lang="en-US" b="1" i="1" baseline="-25000" dirty="0">
                <a:latin typeface="Arial" pitchFamily="34" charset="0"/>
                <a:cs typeface="Arial" pitchFamily="34" charset="0"/>
                <a:sym typeface="Symbol"/>
              </a:rPr>
              <a:t> 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(C) = min</a:t>
            </a:r>
            <a:r>
              <a:rPr lang="en-US" b="1" i="1" baseline="-25000" dirty="0">
                <a:latin typeface="Arial" pitchFamily="34" charset="0"/>
                <a:cs typeface="Arial" pitchFamily="34" charset="0"/>
                <a:sym typeface="Symbol"/>
              </a:rPr>
              <a:t>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i="1" dirty="0">
                <a:latin typeface="Arial" pitchFamily="34" charset="0"/>
                <a:cs typeface="Arial" pitchFamily="34" charset="0"/>
                <a:sym typeface="Symbol"/>
              </a:rPr>
              <a:t>(C)</a:t>
            </a:r>
            <a:endParaRPr lang="en-US" b="1" i="1" dirty="0">
              <a:latin typeface="Arial" pitchFamily="34" charset="0"/>
              <a:cs typeface="Arial" pitchFamily="34" charset="0"/>
            </a:endParaRPr>
          </a:p>
          <a:p>
            <a:pPr lvl="8"/>
            <a:endParaRPr lang="en-US" dirty="0"/>
          </a:p>
          <a:p>
            <a:r>
              <a:rPr lang="en-US" dirty="0">
                <a:solidFill>
                  <a:srgbClr val="008000"/>
                </a:solidFill>
              </a:rPr>
              <a:t>Use several (e.g., 100) independent hash functions (that is, permutations) to create a signature of a column</a:t>
            </a:r>
          </a:p>
        </p:txBody>
      </p:sp>
    </p:spTree>
    <p:extLst>
      <p:ext uri="{BB962C8B-B14F-4D97-AF65-F5344CB8AC3E}">
        <p14:creationId xmlns:p14="http://schemas.microsoft.com/office/powerpoint/2010/main" val="4104623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Min-Hashing Example</a:t>
            </a:r>
          </a:p>
        </p:txBody>
      </p:sp>
      <p:sp>
        <p:nvSpPr>
          <p:cNvPr id="14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B7F76BF-E99C-4B98-B084-9376D208FB1D}" type="slidenum">
              <a:rPr lang="en-US"/>
              <a:pPr/>
              <a:t>33</a:t>
            </a:fld>
            <a:endParaRPr lang="en-US"/>
          </a:p>
        </p:txBody>
      </p:sp>
      <p:graphicFrame>
        <p:nvGraphicFramePr>
          <p:cNvPr id="3793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925717"/>
              </p:ext>
            </p:extLst>
          </p:nvPr>
        </p:nvGraphicFramePr>
        <p:xfrm>
          <a:off x="1371600" y="2586037"/>
          <a:ext cx="381000" cy="4089401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64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4800600" y="2205037"/>
            <a:ext cx="3505200" cy="2667000"/>
            <a:chOff x="3024" y="1296"/>
            <a:chExt cx="2208" cy="1680"/>
          </a:xfrm>
        </p:grpSpPr>
        <p:sp>
          <p:nvSpPr>
            <p:cNvPr id="37955" name="Text Box 67"/>
            <p:cNvSpPr txBox="1">
              <a:spLocks noChangeArrowheads="1"/>
            </p:cNvSpPr>
            <p:nvPr/>
          </p:nvSpPr>
          <p:spPr bwMode="auto">
            <a:xfrm>
              <a:off x="3796" y="1296"/>
              <a:ext cx="132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b="1" dirty="0">
                  <a:solidFill>
                    <a:srgbClr val="008000"/>
                  </a:solidFill>
                </a:rPr>
                <a:t>Signature matrix </a:t>
              </a:r>
              <a:r>
                <a:rPr lang="en-US" b="1" i="1" dirty="0">
                  <a:solidFill>
                    <a:srgbClr val="008000"/>
                  </a:solidFill>
                </a:rPr>
                <a:t>M</a:t>
              </a:r>
            </a:p>
          </p:txBody>
        </p:sp>
        <p:sp>
          <p:nvSpPr>
            <p:cNvPr id="37956" name="AutoShape 68"/>
            <p:cNvSpPr>
              <a:spLocks noChangeArrowheads="1"/>
            </p:cNvSpPr>
            <p:nvPr/>
          </p:nvSpPr>
          <p:spPr bwMode="auto">
            <a:xfrm>
              <a:off x="3024" y="2640"/>
              <a:ext cx="480" cy="336"/>
            </a:xfrm>
            <a:prstGeom prst="rightArrow">
              <a:avLst>
                <a:gd name="adj1" fmla="val 50000"/>
                <a:gd name="adj2" fmla="val 35714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57" name="Rectangle 69"/>
            <p:cNvSpPr>
              <a:spLocks noChangeArrowheads="1"/>
            </p:cNvSpPr>
            <p:nvPr/>
          </p:nvSpPr>
          <p:spPr bwMode="auto">
            <a:xfrm>
              <a:off x="4872" y="1632"/>
              <a:ext cx="360" cy="368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58" name="Rectangle 70"/>
            <p:cNvSpPr>
              <a:spLocks noChangeArrowheads="1"/>
            </p:cNvSpPr>
            <p:nvPr/>
          </p:nvSpPr>
          <p:spPr bwMode="auto">
            <a:xfrm>
              <a:off x="4512" y="1632"/>
              <a:ext cx="360" cy="368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37959" name="Rectangle 71"/>
            <p:cNvSpPr>
              <a:spLocks noChangeArrowheads="1"/>
            </p:cNvSpPr>
            <p:nvPr/>
          </p:nvSpPr>
          <p:spPr bwMode="auto">
            <a:xfrm>
              <a:off x="4152" y="1632"/>
              <a:ext cx="360" cy="368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60" name="Rectangle 72"/>
            <p:cNvSpPr>
              <a:spLocks noChangeArrowheads="1"/>
            </p:cNvSpPr>
            <p:nvPr/>
          </p:nvSpPr>
          <p:spPr bwMode="auto">
            <a:xfrm>
              <a:off x="3792" y="1632"/>
              <a:ext cx="360" cy="368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2</a:t>
              </a:r>
            </a:p>
          </p:txBody>
        </p:sp>
        <p:sp>
          <p:nvSpPr>
            <p:cNvPr id="37961" name="Line 73"/>
            <p:cNvSpPr>
              <a:spLocks noChangeShapeType="1"/>
            </p:cNvSpPr>
            <p:nvPr/>
          </p:nvSpPr>
          <p:spPr bwMode="auto">
            <a:xfrm>
              <a:off x="3792" y="1632"/>
              <a:ext cx="14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62" name="Line 74"/>
            <p:cNvSpPr>
              <a:spLocks noChangeShapeType="1"/>
            </p:cNvSpPr>
            <p:nvPr/>
          </p:nvSpPr>
          <p:spPr bwMode="auto">
            <a:xfrm>
              <a:off x="3792" y="2000"/>
              <a:ext cx="14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63" name="Line 75"/>
            <p:cNvSpPr>
              <a:spLocks noChangeShapeType="1"/>
            </p:cNvSpPr>
            <p:nvPr/>
          </p:nvSpPr>
          <p:spPr bwMode="auto">
            <a:xfrm>
              <a:off x="3792" y="16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64" name="Line 76"/>
            <p:cNvSpPr>
              <a:spLocks noChangeShapeType="1"/>
            </p:cNvSpPr>
            <p:nvPr/>
          </p:nvSpPr>
          <p:spPr bwMode="auto">
            <a:xfrm>
              <a:off x="4152" y="16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65" name="Line 77"/>
            <p:cNvSpPr>
              <a:spLocks noChangeShapeType="1"/>
            </p:cNvSpPr>
            <p:nvPr/>
          </p:nvSpPr>
          <p:spPr bwMode="auto">
            <a:xfrm>
              <a:off x="4512" y="16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66" name="Line 78"/>
            <p:cNvSpPr>
              <a:spLocks noChangeShapeType="1"/>
            </p:cNvSpPr>
            <p:nvPr/>
          </p:nvSpPr>
          <p:spPr bwMode="auto">
            <a:xfrm>
              <a:off x="4872" y="16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67" name="Line 79"/>
            <p:cNvSpPr>
              <a:spLocks noChangeShapeType="1"/>
            </p:cNvSpPr>
            <p:nvPr/>
          </p:nvSpPr>
          <p:spPr bwMode="auto">
            <a:xfrm>
              <a:off x="5232" y="16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" name="Group 80"/>
          <p:cNvGrpSpPr>
            <a:grpSpLocks/>
          </p:cNvGrpSpPr>
          <p:nvPr/>
        </p:nvGrpSpPr>
        <p:grpSpPr bwMode="auto">
          <a:xfrm>
            <a:off x="914400" y="2586037"/>
            <a:ext cx="7391400" cy="4089400"/>
            <a:chOff x="576" y="1536"/>
            <a:chExt cx="4656" cy="2576"/>
          </a:xfrm>
        </p:grpSpPr>
        <p:sp>
          <p:nvSpPr>
            <p:cNvPr id="37969" name="Rectangle 81"/>
            <p:cNvSpPr>
              <a:spLocks noChangeArrowheads="1"/>
            </p:cNvSpPr>
            <p:nvPr/>
          </p:nvSpPr>
          <p:spPr bwMode="auto">
            <a:xfrm>
              <a:off x="576" y="3746"/>
              <a:ext cx="240" cy="36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5</a:t>
              </a:r>
            </a:p>
          </p:txBody>
        </p:sp>
        <p:sp>
          <p:nvSpPr>
            <p:cNvPr id="37970" name="Rectangle 82"/>
            <p:cNvSpPr>
              <a:spLocks noChangeArrowheads="1"/>
            </p:cNvSpPr>
            <p:nvPr/>
          </p:nvSpPr>
          <p:spPr bwMode="auto">
            <a:xfrm>
              <a:off x="576" y="3381"/>
              <a:ext cx="240" cy="36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7</a:t>
              </a:r>
            </a:p>
          </p:txBody>
        </p:sp>
        <p:sp>
          <p:nvSpPr>
            <p:cNvPr id="37971" name="Rectangle 83"/>
            <p:cNvSpPr>
              <a:spLocks noChangeArrowheads="1"/>
            </p:cNvSpPr>
            <p:nvPr/>
          </p:nvSpPr>
          <p:spPr bwMode="auto">
            <a:xfrm>
              <a:off x="576" y="3015"/>
              <a:ext cx="240" cy="36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6</a:t>
              </a:r>
            </a:p>
          </p:txBody>
        </p:sp>
        <p:sp>
          <p:nvSpPr>
            <p:cNvPr id="37972" name="Rectangle 84"/>
            <p:cNvSpPr>
              <a:spLocks noChangeArrowheads="1"/>
            </p:cNvSpPr>
            <p:nvPr/>
          </p:nvSpPr>
          <p:spPr bwMode="auto">
            <a:xfrm>
              <a:off x="576" y="2649"/>
              <a:ext cx="240" cy="36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3</a:t>
              </a:r>
            </a:p>
          </p:txBody>
        </p:sp>
        <p:sp>
          <p:nvSpPr>
            <p:cNvPr id="37973" name="Rectangle 85"/>
            <p:cNvSpPr>
              <a:spLocks noChangeArrowheads="1"/>
            </p:cNvSpPr>
            <p:nvPr/>
          </p:nvSpPr>
          <p:spPr bwMode="auto">
            <a:xfrm>
              <a:off x="576" y="2283"/>
              <a:ext cx="240" cy="36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37974" name="Rectangle 86"/>
            <p:cNvSpPr>
              <a:spLocks noChangeArrowheads="1"/>
            </p:cNvSpPr>
            <p:nvPr/>
          </p:nvSpPr>
          <p:spPr bwMode="auto">
            <a:xfrm>
              <a:off x="576" y="1918"/>
              <a:ext cx="240" cy="36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37975" name="Rectangle 87"/>
            <p:cNvSpPr>
              <a:spLocks noChangeArrowheads="1"/>
            </p:cNvSpPr>
            <p:nvPr/>
          </p:nvSpPr>
          <p:spPr bwMode="auto">
            <a:xfrm>
              <a:off x="576" y="1536"/>
              <a:ext cx="240" cy="38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4</a:t>
              </a:r>
            </a:p>
          </p:txBody>
        </p:sp>
        <p:sp>
          <p:nvSpPr>
            <p:cNvPr id="37976" name="Line 88"/>
            <p:cNvSpPr>
              <a:spLocks noChangeShapeType="1"/>
            </p:cNvSpPr>
            <p:nvPr/>
          </p:nvSpPr>
          <p:spPr bwMode="auto">
            <a:xfrm>
              <a:off x="576" y="1536"/>
              <a:ext cx="2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77" name="Line 89"/>
            <p:cNvSpPr>
              <a:spLocks noChangeShapeType="1"/>
            </p:cNvSpPr>
            <p:nvPr/>
          </p:nvSpPr>
          <p:spPr bwMode="auto">
            <a:xfrm>
              <a:off x="576" y="1918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78" name="Line 90"/>
            <p:cNvSpPr>
              <a:spLocks noChangeShapeType="1"/>
            </p:cNvSpPr>
            <p:nvPr/>
          </p:nvSpPr>
          <p:spPr bwMode="auto">
            <a:xfrm>
              <a:off x="576" y="2283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79" name="Line 91"/>
            <p:cNvSpPr>
              <a:spLocks noChangeShapeType="1"/>
            </p:cNvSpPr>
            <p:nvPr/>
          </p:nvSpPr>
          <p:spPr bwMode="auto">
            <a:xfrm>
              <a:off x="576" y="2649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0" name="Line 92"/>
            <p:cNvSpPr>
              <a:spLocks noChangeShapeType="1"/>
            </p:cNvSpPr>
            <p:nvPr/>
          </p:nvSpPr>
          <p:spPr bwMode="auto">
            <a:xfrm>
              <a:off x="576" y="3015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1" name="Line 93"/>
            <p:cNvSpPr>
              <a:spLocks noChangeShapeType="1"/>
            </p:cNvSpPr>
            <p:nvPr/>
          </p:nvSpPr>
          <p:spPr bwMode="auto">
            <a:xfrm>
              <a:off x="576" y="3381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2" name="Line 94"/>
            <p:cNvSpPr>
              <a:spLocks noChangeShapeType="1"/>
            </p:cNvSpPr>
            <p:nvPr/>
          </p:nvSpPr>
          <p:spPr bwMode="auto">
            <a:xfrm>
              <a:off x="576" y="374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3" name="Line 95"/>
            <p:cNvSpPr>
              <a:spLocks noChangeShapeType="1"/>
            </p:cNvSpPr>
            <p:nvPr/>
          </p:nvSpPr>
          <p:spPr bwMode="auto">
            <a:xfrm>
              <a:off x="576" y="4112"/>
              <a:ext cx="2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4" name="Line 96"/>
            <p:cNvSpPr>
              <a:spLocks noChangeShapeType="1"/>
            </p:cNvSpPr>
            <p:nvPr/>
          </p:nvSpPr>
          <p:spPr bwMode="auto">
            <a:xfrm>
              <a:off x="576" y="1536"/>
              <a:ext cx="0" cy="257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5" name="Line 97"/>
            <p:cNvSpPr>
              <a:spLocks noChangeShapeType="1"/>
            </p:cNvSpPr>
            <p:nvPr/>
          </p:nvSpPr>
          <p:spPr bwMode="auto">
            <a:xfrm>
              <a:off x="816" y="2649"/>
              <a:ext cx="0" cy="3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6" name="Line 98"/>
            <p:cNvSpPr>
              <a:spLocks noChangeShapeType="1"/>
            </p:cNvSpPr>
            <p:nvPr/>
          </p:nvSpPr>
          <p:spPr bwMode="auto">
            <a:xfrm>
              <a:off x="816" y="1536"/>
              <a:ext cx="0" cy="111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7" name="Line 99"/>
            <p:cNvSpPr>
              <a:spLocks noChangeShapeType="1"/>
            </p:cNvSpPr>
            <p:nvPr/>
          </p:nvSpPr>
          <p:spPr bwMode="auto">
            <a:xfrm>
              <a:off x="816" y="2631"/>
              <a:ext cx="0" cy="148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8" name="Rectangle 100"/>
            <p:cNvSpPr>
              <a:spLocks noChangeArrowheads="1"/>
            </p:cNvSpPr>
            <p:nvPr/>
          </p:nvSpPr>
          <p:spPr bwMode="auto">
            <a:xfrm>
              <a:off x="4872" y="2016"/>
              <a:ext cx="360" cy="3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89" name="Rectangle 101"/>
            <p:cNvSpPr>
              <a:spLocks noChangeArrowheads="1"/>
            </p:cNvSpPr>
            <p:nvPr/>
          </p:nvSpPr>
          <p:spPr bwMode="auto">
            <a:xfrm>
              <a:off x="4512" y="2016"/>
              <a:ext cx="360" cy="3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4</a:t>
              </a:r>
            </a:p>
          </p:txBody>
        </p:sp>
        <p:sp>
          <p:nvSpPr>
            <p:cNvPr id="37990" name="Rectangle 102"/>
            <p:cNvSpPr>
              <a:spLocks noChangeArrowheads="1"/>
            </p:cNvSpPr>
            <p:nvPr/>
          </p:nvSpPr>
          <p:spPr bwMode="auto">
            <a:xfrm>
              <a:off x="4152" y="2016"/>
              <a:ext cx="360" cy="3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91" name="Rectangle 103"/>
            <p:cNvSpPr>
              <a:spLocks noChangeArrowheads="1"/>
            </p:cNvSpPr>
            <p:nvPr/>
          </p:nvSpPr>
          <p:spPr bwMode="auto">
            <a:xfrm>
              <a:off x="3792" y="2016"/>
              <a:ext cx="360" cy="3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37992" name="Line 104"/>
            <p:cNvSpPr>
              <a:spLocks noChangeShapeType="1"/>
            </p:cNvSpPr>
            <p:nvPr/>
          </p:nvSpPr>
          <p:spPr bwMode="auto">
            <a:xfrm>
              <a:off x="3792" y="2016"/>
              <a:ext cx="14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93" name="Line 105"/>
            <p:cNvSpPr>
              <a:spLocks noChangeShapeType="1"/>
            </p:cNvSpPr>
            <p:nvPr/>
          </p:nvSpPr>
          <p:spPr bwMode="auto">
            <a:xfrm>
              <a:off x="3792" y="2384"/>
              <a:ext cx="14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94" name="Line 106"/>
            <p:cNvSpPr>
              <a:spLocks noChangeShapeType="1"/>
            </p:cNvSpPr>
            <p:nvPr/>
          </p:nvSpPr>
          <p:spPr bwMode="auto">
            <a:xfrm>
              <a:off x="3792" y="2016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95" name="Line 107"/>
            <p:cNvSpPr>
              <a:spLocks noChangeShapeType="1"/>
            </p:cNvSpPr>
            <p:nvPr/>
          </p:nvSpPr>
          <p:spPr bwMode="auto">
            <a:xfrm>
              <a:off x="4152" y="2016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96" name="Line 108"/>
            <p:cNvSpPr>
              <a:spLocks noChangeShapeType="1"/>
            </p:cNvSpPr>
            <p:nvPr/>
          </p:nvSpPr>
          <p:spPr bwMode="auto">
            <a:xfrm>
              <a:off x="4512" y="2016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97" name="Line 109"/>
            <p:cNvSpPr>
              <a:spLocks noChangeShapeType="1"/>
            </p:cNvSpPr>
            <p:nvPr/>
          </p:nvSpPr>
          <p:spPr bwMode="auto">
            <a:xfrm>
              <a:off x="4872" y="2016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98" name="Line 110"/>
            <p:cNvSpPr>
              <a:spLocks noChangeShapeType="1"/>
            </p:cNvSpPr>
            <p:nvPr/>
          </p:nvSpPr>
          <p:spPr bwMode="auto">
            <a:xfrm>
              <a:off x="5232" y="2016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1000" y="2586037"/>
            <a:ext cx="381000" cy="4089401"/>
            <a:chOff x="381000" y="2586037"/>
            <a:chExt cx="381000" cy="4089401"/>
          </a:xfrm>
        </p:grpSpPr>
        <p:sp>
          <p:nvSpPr>
            <p:cNvPr id="38000" name="Rectangle 112"/>
            <p:cNvSpPr>
              <a:spLocks noChangeArrowheads="1"/>
            </p:cNvSpPr>
            <p:nvPr/>
          </p:nvSpPr>
          <p:spPr bwMode="auto">
            <a:xfrm>
              <a:off x="381000" y="6094412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4</a:t>
              </a:r>
            </a:p>
          </p:txBody>
        </p:sp>
        <p:sp>
          <p:nvSpPr>
            <p:cNvPr id="38001" name="Rectangle 113"/>
            <p:cNvSpPr>
              <a:spLocks noChangeArrowheads="1"/>
            </p:cNvSpPr>
            <p:nvPr/>
          </p:nvSpPr>
          <p:spPr bwMode="auto">
            <a:xfrm>
              <a:off x="381000" y="5514975"/>
              <a:ext cx="381000" cy="579438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5</a:t>
              </a:r>
            </a:p>
          </p:txBody>
        </p:sp>
        <p:sp>
          <p:nvSpPr>
            <p:cNvPr id="38002" name="Rectangle 114"/>
            <p:cNvSpPr>
              <a:spLocks noChangeArrowheads="1"/>
            </p:cNvSpPr>
            <p:nvPr/>
          </p:nvSpPr>
          <p:spPr bwMode="auto">
            <a:xfrm>
              <a:off x="381000" y="4933950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>
                  <a:latin typeface="+mj-lt"/>
                </a:rPr>
                <a:t>1</a:t>
              </a:r>
            </a:p>
          </p:txBody>
        </p:sp>
        <p:sp>
          <p:nvSpPr>
            <p:cNvPr id="38003" name="Rectangle 115"/>
            <p:cNvSpPr>
              <a:spLocks noChangeArrowheads="1"/>
            </p:cNvSpPr>
            <p:nvPr/>
          </p:nvSpPr>
          <p:spPr bwMode="auto">
            <a:xfrm>
              <a:off x="381000" y="4352925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6</a:t>
              </a:r>
            </a:p>
          </p:txBody>
        </p:sp>
        <p:sp>
          <p:nvSpPr>
            <p:cNvPr id="38004" name="Rectangle 116"/>
            <p:cNvSpPr>
              <a:spLocks noChangeArrowheads="1"/>
            </p:cNvSpPr>
            <p:nvPr/>
          </p:nvSpPr>
          <p:spPr bwMode="auto">
            <a:xfrm>
              <a:off x="381000" y="3771900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7</a:t>
              </a:r>
            </a:p>
          </p:txBody>
        </p:sp>
        <p:sp>
          <p:nvSpPr>
            <p:cNvPr id="38005" name="Rectangle 117"/>
            <p:cNvSpPr>
              <a:spLocks noChangeArrowheads="1"/>
            </p:cNvSpPr>
            <p:nvPr/>
          </p:nvSpPr>
          <p:spPr bwMode="auto">
            <a:xfrm>
              <a:off x="381000" y="3192462"/>
              <a:ext cx="381000" cy="579438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3</a:t>
              </a:r>
            </a:p>
          </p:txBody>
        </p:sp>
        <p:sp>
          <p:nvSpPr>
            <p:cNvPr id="38006" name="Rectangle 118"/>
            <p:cNvSpPr>
              <a:spLocks noChangeArrowheads="1"/>
            </p:cNvSpPr>
            <p:nvPr/>
          </p:nvSpPr>
          <p:spPr bwMode="auto">
            <a:xfrm>
              <a:off x="381000" y="2586037"/>
              <a:ext cx="381000" cy="606425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>
                  <a:latin typeface="+mj-lt"/>
                </a:rPr>
                <a:t>2</a:t>
              </a:r>
            </a:p>
          </p:txBody>
        </p:sp>
        <p:sp>
          <p:nvSpPr>
            <p:cNvPr id="38007" name="Line 119"/>
            <p:cNvSpPr>
              <a:spLocks noChangeShapeType="1"/>
            </p:cNvSpPr>
            <p:nvPr/>
          </p:nvSpPr>
          <p:spPr bwMode="auto">
            <a:xfrm>
              <a:off x="381000" y="2586037"/>
              <a:ext cx="381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08" name="Line 120"/>
            <p:cNvSpPr>
              <a:spLocks noChangeShapeType="1"/>
            </p:cNvSpPr>
            <p:nvPr/>
          </p:nvSpPr>
          <p:spPr bwMode="auto">
            <a:xfrm>
              <a:off x="381000" y="3192462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09" name="Line 121"/>
            <p:cNvSpPr>
              <a:spLocks noChangeShapeType="1"/>
            </p:cNvSpPr>
            <p:nvPr/>
          </p:nvSpPr>
          <p:spPr bwMode="auto">
            <a:xfrm>
              <a:off x="381000" y="377190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0" name="Line 122"/>
            <p:cNvSpPr>
              <a:spLocks noChangeShapeType="1"/>
            </p:cNvSpPr>
            <p:nvPr/>
          </p:nvSpPr>
          <p:spPr bwMode="auto">
            <a:xfrm>
              <a:off x="381000" y="4352925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1" name="Line 123"/>
            <p:cNvSpPr>
              <a:spLocks noChangeShapeType="1"/>
            </p:cNvSpPr>
            <p:nvPr/>
          </p:nvSpPr>
          <p:spPr bwMode="auto">
            <a:xfrm>
              <a:off x="381000" y="493395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2" name="Line 124"/>
            <p:cNvSpPr>
              <a:spLocks noChangeShapeType="1"/>
            </p:cNvSpPr>
            <p:nvPr/>
          </p:nvSpPr>
          <p:spPr bwMode="auto">
            <a:xfrm>
              <a:off x="381000" y="5514975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3" name="Line 125"/>
            <p:cNvSpPr>
              <a:spLocks noChangeShapeType="1"/>
            </p:cNvSpPr>
            <p:nvPr/>
          </p:nvSpPr>
          <p:spPr bwMode="auto">
            <a:xfrm>
              <a:off x="381000" y="6094412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4" name="Line 126"/>
            <p:cNvSpPr>
              <a:spLocks noChangeShapeType="1"/>
            </p:cNvSpPr>
            <p:nvPr/>
          </p:nvSpPr>
          <p:spPr bwMode="auto">
            <a:xfrm>
              <a:off x="381000" y="6675437"/>
              <a:ext cx="381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5" name="Line 127"/>
            <p:cNvSpPr>
              <a:spLocks noChangeShapeType="1"/>
            </p:cNvSpPr>
            <p:nvPr/>
          </p:nvSpPr>
          <p:spPr bwMode="auto">
            <a:xfrm>
              <a:off x="381000" y="2586037"/>
              <a:ext cx="0" cy="40894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6" name="Line 128"/>
            <p:cNvSpPr>
              <a:spLocks noChangeShapeType="1"/>
            </p:cNvSpPr>
            <p:nvPr/>
          </p:nvSpPr>
          <p:spPr bwMode="auto">
            <a:xfrm>
              <a:off x="762000" y="4352925"/>
              <a:ext cx="0" cy="5810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7" name="Line 129"/>
            <p:cNvSpPr>
              <a:spLocks noChangeShapeType="1"/>
            </p:cNvSpPr>
            <p:nvPr/>
          </p:nvSpPr>
          <p:spPr bwMode="auto">
            <a:xfrm>
              <a:off x="762000" y="2586037"/>
              <a:ext cx="0" cy="17668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8" name="Line 130"/>
            <p:cNvSpPr>
              <a:spLocks noChangeShapeType="1"/>
            </p:cNvSpPr>
            <p:nvPr/>
          </p:nvSpPr>
          <p:spPr bwMode="auto">
            <a:xfrm>
              <a:off x="762000" y="4324350"/>
              <a:ext cx="0" cy="23510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019800" y="3957637"/>
            <a:ext cx="2286000" cy="584200"/>
            <a:chOff x="6019800" y="3957637"/>
            <a:chExt cx="2286000" cy="584200"/>
          </a:xfrm>
        </p:grpSpPr>
        <p:sp>
          <p:nvSpPr>
            <p:cNvPr id="38019" name="Rectangle 131"/>
            <p:cNvSpPr>
              <a:spLocks noChangeArrowheads="1"/>
            </p:cNvSpPr>
            <p:nvPr/>
          </p:nvSpPr>
          <p:spPr bwMode="auto">
            <a:xfrm>
              <a:off x="77343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38020" name="Rectangle 132"/>
            <p:cNvSpPr>
              <a:spLocks noChangeArrowheads="1"/>
            </p:cNvSpPr>
            <p:nvPr/>
          </p:nvSpPr>
          <p:spPr bwMode="auto">
            <a:xfrm>
              <a:off x="71628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8021" name="Rectangle 133"/>
            <p:cNvSpPr>
              <a:spLocks noChangeArrowheads="1"/>
            </p:cNvSpPr>
            <p:nvPr/>
          </p:nvSpPr>
          <p:spPr bwMode="auto">
            <a:xfrm>
              <a:off x="65913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2</a:t>
              </a:r>
            </a:p>
          </p:txBody>
        </p:sp>
        <p:sp>
          <p:nvSpPr>
            <p:cNvPr id="38022" name="Rectangle 134"/>
            <p:cNvSpPr>
              <a:spLocks noChangeArrowheads="1"/>
            </p:cNvSpPr>
            <p:nvPr/>
          </p:nvSpPr>
          <p:spPr bwMode="auto">
            <a:xfrm>
              <a:off x="60198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38023" name="Line 135"/>
            <p:cNvSpPr>
              <a:spLocks noChangeShapeType="1"/>
            </p:cNvSpPr>
            <p:nvPr/>
          </p:nvSpPr>
          <p:spPr bwMode="auto">
            <a:xfrm>
              <a:off x="6019800" y="39576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024" name="Line 136"/>
            <p:cNvSpPr>
              <a:spLocks noChangeShapeType="1"/>
            </p:cNvSpPr>
            <p:nvPr/>
          </p:nvSpPr>
          <p:spPr bwMode="auto">
            <a:xfrm>
              <a:off x="6019800" y="45418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025" name="Line 137"/>
            <p:cNvSpPr>
              <a:spLocks noChangeShapeType="1"/>
            </p:cNvSpPr>
            <p:nvPr/>
          </p:nvSpPr>
          <p:spPr bwMode="auto">
            <a:xfrm>
              <a:off x="6019800" y="39576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026" name="Line 138"/>
            <p:cNvSpPr>
              <a:spLocks noChangeShapeType="1"/>
            </p:cNvSpPr>
            <p:nvPr/>
          </p:nvSpPr>
          <p:spPr bwMode="auto">
            <a:xfrm>
              <a:off x="6591300" y="39576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027" name="Line 139"/>
            <p:cNvSpPr>
              <a:spLocks noChangeShapeType="1"/>
            </p:cNvSpPr>
            <p:nvPr/>
          </p:nvSpPr>
          <p:spPr bwMode="auto">
            <a:xfrm>
              <a:off x="7162800" y="39576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028" name="Line 140"/>
            <p:cNvSpPr>
              <a:spLocks noChangeShapeType="1"/>
            </p:cNvSpPr>
            <p:nvPr/>
          </p:nvSpPr>
          <p:spPr bwMode="auto">
            <a:xfrm>
              <a:off x="7734300" y="39576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029" name="Line 141"/>
            <p:cNvSpPr>
              <a:spLocks noChangeShapeType="1"/>
            </p:cNvSpPr>
            <p:nvPr/>
          </p:nvSpPr>
          <p:spPr bwMode="auto">
            <a:xfrm>
              <a:off x="8305800" y="39576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85800" y="1478975"/>
            <a:ext cx="5410200" cy="1569025"/>
            <a:chOff x="685800" y="1320224"/>
            <a:chExt cx="5410200" cy="1569025"/>
          </a:xfrm>
        </p:grpSpPr>
        <p:sp>
          <p:nvSpPr>
            <p:cNvPr id="6" name="TextBox 5"/>
            <p:cNvSpPr txBox="1"/>
            <p:nvPr/>
          </p:nvSpPr>
          <p:spPr>
            <a:xfrm>
              <a:off x="2560691" y="1320224"/>
              <a:ext cx="2925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en-US" sz="1600" baseline="30000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nd</a:t>
              </a:r>
              <a:r>
                <a:rPr lang="en-US" sz="1600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 element of the permutation is the first to map to a 1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685800" y="1828800"/>
              <a:ext cx="1981200" cy="90963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2438400" y="1904999"/>
              <a:ext cx="457200" cy="97869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246461" y="1904999"/>
              <a:ext cx="2849539" cy="98425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219201" y="3030537"/>
            <a:ext cx="7010399" cy="2608263"/>
            <a:chOff x="1219201" y="3030537"/>
            <a:chExt cx="7010399" cy="2608263"/>
          </a:xfrm>
        </p:grpSpPr>
        <p:sp>
          <p:nvSpPr>
            <p:cNvPr id="134" name="TextBox 133"/>
            <p:cNvSpPr txBox="1"/>
            <p:nvPr/>
          </p:nvSpPr>
          <p:spPr>
            <a:xfrm>
              <a:off x="5273723" y="5054025"/>
              <a:ext cx="29558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4</a:t>
              </a:r>
              <a:r>
                <a:rPr lang="en-US" sz="1600" baseline="30000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th</a:t>
              </a:r>
              <a:r>
                <a:rPr lang="en-US" sz="1600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 element of the permutation is the first to map to a 1</a:t>
              </a:r>
            </a:p>
          </p:txBody>
        </p:sp>
        <p:cxnSp>
          <p:nvCxnSpPr>
            <p:cNvPr id="135" name="Straight Arrow Connector 134"/>
            <p:cNvCxnSpPr>
              <a:stCxn id="134" idx="1"/>
            </p:cNvCxnSpPr>
            <p:nvPr/>
          </p:nvCxnSpPr>
          <p:spPr>
            <a:xfrm flipH="1" flipV="1">
              <a:off x="1219201" y="3124201"/>
              <a:ext cx="4054522" cy="222221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H="1" flipV="1">
              <a:off x="3657600" y="3030537"/>
              <a:ext cx="1905000" cy="202348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34" idx="0"/>
            </p:cNvCxnSpPr>
            <p:nvPr/>
          </p:nvCxnSpPr>
          <p:spPr>
            <a:xfrm flipV="1">
              <a:off x="6751662" y="3810001"/>
              <a:ext cx="563538" cy="12440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51038" y="2052637"/>
            <a:ext cx="3870329" cy="4652963"/>
            <a:chOff x="1229" y="1200"/>
            <a:chExt cx="2438" cy="2931"/>
          </a:xfrm>
        </p:grpSpPr>
        <p:sp>
          <p:nvSpPr>
            <p:cNvPr id="37893" name="Rectangle 5"/>
            <p:cNvSpPr>
              <a:spLocks noChangeArrowheads="1"/>
            </p:cNvSpPr>
            <p:nvPr/>
          </p:nvSpPr>
          <p:spPr bwMode="auto">
            <a:xfrm>
              <a:off x="2484" y="37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894" name="Rectangle 6"/>
            <p:cNvSpPr>
              <a:spLocks noChangeArrowheads="1"/>
            </p:cNvSpPr>
            <p:nvPr/>
          </p:nvSpPr>
          <p:spPr bwMode="auto">
            <a:xfrm>
              <a:off x="2088" y="37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37895" name="Rectangle 7"/>
            <p:cNvSpPr>
              <a:spLocks noChangeArrowheads="1"/>
            </p:cNvSpPr>
            <p:nvPr/>
          </p:nvSpPr>
          <p:spPr bwMode="auto">
            <a:xfrm>
              <a:off x="1692" y="37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896" name="Rectangle 8"/>
            <p:cNvSpPr>
              <a:spLocks noChangeArrowheads="1"/>
            </p:cNvSpPr>
            <p:nvPr/>
          </p:nvSpPr>
          <p:spPr bwMode="auto">
            <a:xfrm>
              <a:off x="1296" y="37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897" name="Rectangle 9"/>
            <p:cNvSpPr>
              <a:spLocks noChangeArrowheads="1"/>
            </p:cNvSpPr>
            <p:nvPr/>
          </p:nvSpPr>
          <p:spPr bwMode="auto">
            <a:xfrm>
              <a:off x="2484" y="3382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37898" name="Rectangle 10"/>
            <p:cNvSpPr>
              <a:spLocks noChangeArrowheads="1"/>
            </p:cNvSpPr>
            <p:nvPr/>
          </p:nvSpPr>
          <p:spPr bwMode="auto">
            <a:xfrm>
              <a:off x="2088" y="3382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899" name="Rectangle 11"/>
            <p:cNvSpPr>
              <a:spLocks noChangeArrowheads="1"/>
            </p:cNvSpPr>
            <p:nvPr/>
          </p:nvSpPr>
          <p:spPr bwMode="auto">
            <a:xfrm>
              <a:off x="1692" y="3382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00" name="Rectangle 12"/>
            <p:cNvSpPr>
              <a:spLocks noChangeArrowheads="1"/>
            </p:cNvSpPr>
            <p:nvPr/>
          </p:nvSpPr>
          <p:spPr bwMode="auto">
            <a:xfrm>
              <a:off x="1296" y="3382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01" name="Rectangle 13"/>
            <p:cNvSpPr>
              <a:spLocks noChangeArrowheads="1"/>
            </p:cNvSpPr>
            <p:nvPr/>
          </p:nvSpPr>
          <p:spPr bwMode="auto">
            <a:xfrm>
              <a:off x="2484" y="3007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02" name="Rectangle 14"/>
            <p:cNvSpPr>
              <a:spLocks noChangeArrowheads="1"/>
            </p:cNvSpPr>
            <p:nvPr/>
          </p:nvSpPr>
          <p:spPr bwMode="auto">
            <a:xfrm>
              <a:off x="2088" y="3007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03" name="Rectangle 15"/>
            <p:cNvSpPr>
              <a:spLocks noChangeArrowheads="1"/>
            </p:cNvSpPr>
            <p:nvPr/>
          </p:nvSpPr>
          <p:spPr bwMode="auto">
            <a:xfrm>
              <a:off x="1692" y="3007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04" name="Rectangle 16"/>
            <p:cNvSpPr>
              <a:spLocks noChangeArrowheads="1"/>
            </p:cNvSpPr>
            <p:nvPr/>
          </p:nvSpPr>
          <p:spPr bwMode="auto">
            <a:xfrm>
              <a:off x="1296" y="3007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05" name="Rectangle 17"/>
            <p:cNvSpPr>
              <a:spLocks noChangeArrowheads="1"/>
            </p:cNvSpPr>
            <p:nvPr/>
          </p:nvSpPr>
          <p:spPr bwMode="auto">
            <a:xfrm>
              <a:off x="2484" y="2631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06" name="Rectangle 18"/>
            <p:cNvSpPr>
              <a:spLocks noChangeArrowheads="1"/>
            </p:cNvSpPr>
            <p:nvPr/>
          </p:nvSpPr>
          <p:spPr bwMode="auto">
            <a:xfrm>
              <a:off x="2088" y="2631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07" name="Rectangle 19"/>
            <p:cNvSpPr>
              <a:spLocks noChangeArrowheads="1"/>
            </p:cNvSpPr>
            <p:nvPr/>
          </p:nvSpPr>
          <p:spPr bwMode="auto">
            <a:xfrm>
              <a:off x="1692" y="2631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08" name="Rectangle 20"/>
            <p:cNvSpPr>
              <a:spLocks noChangeArrowheads="1"/>
            </p:cNvSpPr>
            <p:nvPr/>
          </p:nvSpPr>
          <p:spPr bwMode="auto">
            <a:xfrm>
              <a:off x="1296" y="2631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09" name="Rectangle 21"/>
            <p:cNvSpPr>
              <a:spLocks noChangeArrowheads="1"/>
            </p:cNvSpPr>
            <p:nvPr/>
          </p:nvSpPr>
          <p:spPr bwMode="auto">
            <a:xfrm>
              <a:off x="2484" y="22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10" name="Rectangle 22"/>
            <p:cNvSpPr>
              <a:spLocks noChangeArrowheads="1"/>
            </p:cNvSpPr>
            <p:nvPr/>
          </p:nvSpPr>
          <p:spPr bwMode="auto">
            <a:xfrm>
              <a:off x="2088" y="22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11" name="Rectangle 23"/>
            <p:cNvSpPr>
              <a:spLocks noChangeArrowheads="1"/>
            </p:cNvSpPr>
            <p:nvPr/>
          </p:nvSpPr>
          <p:spPr bwMode="auto">
            <a:xfrm>
              <a:off x="1692" y="22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12" name="Rectangle 24"/>
            <p:cNvSpPr>
              <a:spLocks noChangeArrowheads="1"/>
            </p:cNvSpPr>
            <p:nvPr/>
          </p:nvSpPr>
          <p:spPr bwMode="auto">
            <a:xfrm>
              <a:off x="1296" y="22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13" name="Rectangle 25"/>
            <p:cNvSpPr>
              <a:spLocks noChangeArrowheads="1"/>
            </p:cNvSpPr>
            <p:nvPr/>
          </p:nvSpPr>
          <p:spPr bwMode="auto">
            <a:xfrm>
              <a:off x="2484" y="1911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14" name="Rectangle 26"/>
            <p:cNvSpPr>
              <a:spLocks noChangeArrowheads="1"/>
            </p:cNvSpPr>
            <p:nvPr/>
          </p:nvSpPr>
          <p:spPr bwMode="auto">
            <a:xfrm>
              <a:off x="2088" y="1911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15" name="Rectangle 27"/>
            <p:cNvSpPr>
              <a:spLocks noChangeArrowheads="1"/>
            </p:cNvSpPr>
            <p:nvPr/>
          </p:nvSpPr>
          <p:spPr bwMode="auto">
            <a:xfrm>
              <a:off x="1692" y="1911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16" name="Rectangle 28"/>
            <p:cNvSpPr>
              <a:spLocks noChangeArrowheads="1"/>
            </p:cNvSpPr>
            <p:nvPr/>
          </p:nvSpPr>
          <p:spPr bwMode="auto">
            <a:xfrm>
              <a:off x="1296" y="1911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17" name="Rectangle 29"/>
            <p:cNvSpPr>
              <a:spLocks noChangeArrowheads="1"/>
            </p:cNvSpPr>
            <p:nvPr/>
          </p:nvSpPr>
          <p:spPr bwMode="auto">
            <a:xfrm>
              <a:off x="2484" y="153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37918" name="Rectangle 30"/>
            <p:cNvSpPr>
              <a:spLocks noChangeArrowheads="1"/>
            </p:cNvSpPr>
            <p:nvPr/>
          </p:nvSpPr>
          <p:spPr bwMode="auto">
            <a:xfrm>
              <a:off x="2088" y="153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37919" name="Rectangle 31"/>
            <p:cNvSpPr>
              <a:spLocks noChangeArrowheads="1"/>
            </p:cNvSpPr>
            <p:nvPr/>
          </p:nvSpPr>
          <p:spPr bwMode="auto">
            <a:xfrm>
              <a:off x="1692" y="153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37920" name="Rectangle 32"/>
            <p:cNvSpPr>
              <a:spLocks noChangeArrowheads="1"/>
            </p:cNvSpPr>
            <p:nvPr/>
          </p:nvSpPr>
          <p:spPr bwMode="auto">
            <a:xfrm>
              <a:off x="1296" y="153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 </a:t>
              </a:r>
            </a:p>
          </p:txBody>
        </p:sp>
        <p:sp>
          <p:nvSpPr>
            <p:cNvPr id="37921" name="Line 33"/>
            <p:cNvSpPr>
              <a:spLocks noChangeShapeType="1"/>
            </p:cNvSpPr>
            <p:nvPr/>
          </p:nvSpPr>
          <p:spPr bwMode="auto">
            <a:xfrm>
              <a:off x="1296" y="1536"/>
              <a:ext cx="15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2" name="Line 34"/>
            <p:cNvSpPr>
              <a:spLocks noChangeShapeType="1"/>
            </p:cNvSpPr>
            <p:nvPr/>
          </p:nvSpPr>
          <p:spPr bwMode="auto">
            <a:xfrm>
              <a:off x="1296" y="1911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3" name="Line 35"/>
            <p:cNvSpPr>
              <a:spLocks noChangeShapeType="1"/>
            </p:cNvSpPr>
            <p:nvPr/>
          </p:nvSpPr>
          <p:spPr bwMode="auto">
            <a:xfrm>
              <a:off x="1296" y="2256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4" name="Line 36"/>
            <p:cNvSpPr>
              <a:spLocks noChangeShapeType="1"/>
            </p:cNvSpPr>
            <p:nvPr/>
          </p:nvSpPr>
          <p:spPr bwMode="auto">
            <a:xfrm>
              <a:off x="1296" y="2631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5" name="Line 37"/>
            <p:cNvSpPr>
              <a:spLocks noChangeShapeType="1"/>
            </p:cNvSpPr>
            <p:nvPr/>
          </p:nvSpPr>
          <p:spPr bwMode="auto">
            <a:xfrm>
              <a:off x="1296" y="3007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6" name="Line 38"/>
            <p:cNvSpPr>
              <a:spLocks noChangeShapeType="1"/>
            </p:cNvSpPr>
            <p:nvPr/>
          </p:nvSpPr>
          <p:spPr bwMode="auto">
            <a:xfrm>
              <a:off x="1296" y="3382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7" name="Line 39"/>
            <p:cNvSpPr>
              <a:spLocks noChangeShapeType="1"/>
            </p:cNvSpPr>
            <p:nvPr/>
          </p:nvSpPr>
          <p:spPr bwMode="auto">
            <a:xfrm>
              <a:off x="1296" y="3756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8" name="Line 40"/>
            <p:cNvSpPr>
              <a:spLocks noChangeShapeType="1"/>
            </p:cNvSpPr>
            <p:nvPr/>
          </p:nvSpPr>
          <p:spPr bwMode="auto">
            <a:xfrm>
              <a:off x="1296" y="4131"/>
              <a:ext cx="15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9" name="Line 41"/>
            <p:cNvSpPr>
              <a:spLocks noChangeShapeType="1"/>
            </p:cNvSpPr>
            <p:nvPr/>
          </p:nvSpPr>
          <p:spPr bwMode="auto">
            <a:xfrm>
              <a:off x="1296" y="1536"/>
              <a:ext cx="0" cy="259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30" name="Line 42"/>
            <p:cNvSpPr>
              <a:spLocks noChangeShapeType="1"/>
            </p:cNvSpPr>
            <p:nvPr/>
          </p:nvSpPr>
          <p:spPr bwMode="auto">
            <a:xfrm>
              <a:off x="1692" y="1536"/>
              <a:ext cx="0" cy="25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31" name="Line 43"/>
            <p:cNvSpPr>
              <a:spLocks noChangeShapeType="1"/>
            </p:cNvSpPr>
            <p:nvPr/>
          </p:nvSpPr>
          <p:spPr bwMode="auto">
            <a:xfrm>
              <a:off x="2088" y="1536"/>
              <a:ext cx="0" cy="25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32" name="Line 44"/>
            <p:cNvSpPr>
              <a:spLocks noChangeShapeType="1"/>
            </p:cNvSpPr>
            <p:nvPr/>
          </p:nvSpPr>
          <p:spPr bwMode="auto">
            <a:xfrm>
              <a:off x="2484" y="1536"/>
              <a:ext cx="0" cy="25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33" name="Line 45"/>
            <p:cNvSpPr>
              <a:spLocks noChangeShapeType="1"/>
            </p:cNvSpPr>
            <p:nvPr/>
          </p:nvSpPr>
          <p:spPr bwMode="auto">
            <a:xfrm>
              <a:off x="2880" y="1536"/>
              <a:ext cx="0" cy="259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892" name="Text Box 4"/>
            <p:cNvSpPr txBox="1">
              <a:spLocks noChangeArrowheads="1"/>
            </p:cNvSpPr>
            <p:nvPr/>
          </p:nvSpPr>
          <p:spPr bwMode="auto">
            <a:xfrm>
              <a:off x="1229" y="1200"/>
              <a:ext cx="243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b="1" dirty="0">
                  <a:solidFill>
                    <a:srgbClr val="008000"/>
                  </a:solidFill>
                </a:rPr>
                <a:t>Input matrix (Shingles x Documents) </a:t>
              </a:r>
            </a:p>
          </p:txBody>
        </p:sp>
      </p:grpSp>
      <p:sp>
        <p:nvSpPr>
          <p:cNvPr id="124" name="Text Box 4"/>
          <p:cNvSpPr txBox="1">
            <a:spLocks noChangeArrowheads="1"/>
          </p:cNvSpPr>
          <p:nvPr/>
        </p:nvSpPr>
        <p:spPr bwMode="auto">
          <a:xfrm>
            <a:off x="274079" y="2057400"/>
            <a:ext cx="16172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Permutation </a:t>
            </a:r>
            <a:r>
              <a:rPr lang="en-US" b="1" dirty="0">
                <a:solidFill>
                  <a:srgbClr val="008000"/>
                </a:solidFill>
                <a:sym typeface="Symbol"/>
              </a:rPr>
              <a:t>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31149" y="0"/>
            <a:ext cx="301285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Note:</a:t>
            </a:r>
            <a:r>
              <a:rPr lang="en-US" sz="14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Another (equivalent) way is to </a:t>
            </a:r>
            <a:br>
              <a:rPr lang="en-US" sz="14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store row indexes:</a:t>
            </a:r>
          </a:p>
          <a:p>
            <a:endParaRPr lang="en-US" sz="1400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  <a:p>
            <a:endParaRPr lang="en-US" sz="1400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  <a:p>
            <a:endParaRPr lang="en-US" sz="1400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498592"/>
              </p:ext>
            </p:extLst>
          </p:nvPr>
        </p:nvGraphicFramePr>
        <p:xfrm>
          <a:off x="7671069" y="287886"/>
          <a:ext cx="1508080" cy="82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7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7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0" marR="0" marT="0" marB="0" anchor="ctr">
                    <a:solidFill>
                      <a:srgbClr val="68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marL="0" marR="0" marT="0" marB="0" anchor="ctr">
                    <a:solidFill>
                      <a:srgbClr val="68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0" marR="0" marT="0" marB="0" anchor="ctr">
                    <a:solidFill>
                      <a:srgbClr val="68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marL="0" marR="0" marT="0" marB="0" anchor="ctr">
                    <a:solidFill>
                      <a:srgbClr val="68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1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Min-Hash Property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350425B-F91B-48E7-9780-4C8238461F4D}" type="slidenum">
              <a:rPr lang="en-US"/>
              <a:pPr/>
              <a:t>34</a:t>
            </a:fld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1447800"/>
            <a:ext cx="8793480" cy="541020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Choose a random permutation </a:t>
            </a:r>
            <a:r>
              <a:rPr lang="en-US" b="1" dirty="0">
                <a:solidFill>
                  <a:srgbClr val="0000FF"/>
                </a:solidFill>
                <a:sym typeface="Symbol"/>
              </a:rPr>
              <a:t>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u="sng" dirty="0"/>
              <a:t>Claim:</a:t>
            </a:r>
            <a:r>
              <a:rPr lang="en-US" b="1" dirty="0">
                <a:solidFill>
                  <a:srgbClr val="D60093"/>
                </a:solidFill>
              </a:rPr>
              <a:t> </a:t>
            </a:r>
            <a:r>
              <a:rPr lang="en-US" b="1" dirty="0" err="1">
                <a:solidFill>
                  <a:srgbClr val="D60093"/>
                </a:solidFill>
              </a:rPr>
              <a:t>Pr</a:t>
            </a:r>
            <a:r>
              <a:rPr lang="en-US" b="1" dirty="0">
                <a:solidFill>
                  <a:srgbClr val="D60093"/>
                </a:solidFill>
              </a:rPr>
              <a:t>[</a:t>
            </a:r>
            <a:r>
              <a:rPr lang="en-US" b="1" i="1" dirty="0">
                <a:solidFill>
                  <a:srgbClr val="D60093"/>
                </a:solidFill>
              </a:rPr>
              <a:t>h</a:t>
            </a:r>
            <a:r>
              <a:rPr lang="en-US" b="1" baseline="-25000" dirty="0">
                <a:solidFill>
                  <a:srgbClr val="D60093"/>
                </a:solidFill>
                <a:sym typeface="Symbol"/>
              </a:rPr>
              <a:t></a:t>
            </a:r>
            <a:r>
              <a:rPr lang="en-US" b="1" dirty="0">
                <a:solidFill>
                  <a:srgbClr val="D60093"/>
                </a:solidFill>
              </a:rPr>
              <a:t>(C</a:t>
            </a:r>
            <a:r>
              <a:rPr lang="en-US" b="1" baseline="-25000" dirty="0">
                <a:solidFill>
                  <a:srgbClr val="D60093"/>
                </a:solidFill>
              </a:rPr>
              <a:t>1</a:t>
            </a:r>
            <a:r>
              <a:rPr lang="en-US" b="1" dirty="0">
                <a:solidFill>
                  <a:srgbClr val="D60093"/>
                </a:solidFill>
              </a:rPr>
              <a:t>) = </a:t>
            </a:r>
            <a:r>
              <a:rPr lang="en-US" b="1" i="1" dirty="0">
                <a:solidFill>
                  <a:srgbClr val="D60093"/>
                </a:solidFill>
              </a:rPr>
              <a:t>h</a:t>
            </a:r>
            <a:r>
              <a:rPr lang="en-US" b="1" baseline="-25000" dirty="0">
                <a:solidFill>
                  <a:srgbClr val="D60093"/>
                </a:solidFill>
                <a:sym typeface="Symbol"/>
              </a:rPr>
              <a:t></a:t>
            </a:r>
            <a:r>
              <a:rPr lang="en-US" b="1" dirty="0">
                <a:solidFill>
                  <a:srgbClr val="D60093"/>
                </a:solidFill>
              </a:rPr>
              <a:t>(C</a:t>
            </a:r>
            <a:r>
              <a:rPr lang="en-US" b="1" baseline="-25000" dirty="0">
                <a:solidFill>
                  <a:srgbClr val="D60093"/>
                </a:solidFill>
              </a:rPr>
              <a:t>2</a:t>
            </a:r>
            <a:r>
              <a:rPr lang="en-US" b="1" dirty="0">
                <a:solidFill>
                  <a:srgbClr val="D60093"/>
                </a:solidFill>
              </a:rPr>
              <a:t>)] = </a:t>
            </a:r>
            <a:r>
              <a:rPr lang="en-US" b="1" i="1" dirty="0" err="1">
                <a:solidFill>
                  <a:srgbClr val="D60093"/>
                </a:solidFill>
              </a:rPr>
              <a:t>sim</a:t>
            </a:r>
            <a:r>
              <a:rPr lang="en-US" b="1" dirty="0">
                <a:solidFill>
                  <a:srgbClr val="D60093"/>
                </a:solidFill>
              </a:rPr>
              <a:t>(C</a:t>
            </a:r>
            <a:r>
              <a:rPr lang="en-US" b="1" baseline="-25000" dirty="0">
                <a:solidFill>
                  <a:srgbClr val="D60093"/>
                </a:solidFill>
              </a:rPr>
              <a:t>1</a:t>
            </a:r>
            <a:r>
              <a:rPr lang="en-US" b="1" dirty="0">
                <a:solidFill>
                  <a:srgbClr val="D60093"/>
                </a:solidFill>
              </a:rPr>
              <a:t>, C</a:t>
            </a:r>
            <a:r>
              <a:rPr lang="en-US" b="1" baseline="-25000" dirty="0">
                <a:solidFill>
                  <a:srgbClr val="D60093"/>
                </a:solidFill>
              </a:rPr>
              <a:t>2</a:t>
            </a:r>
            <a:r>
              <a:rPr lang="en-US" b="1" dirty="0">
                <a:solidFill>
                  <a:srgbClr val="D60093"/>
                </a:solidFill>
              </a:rPr>
              <a:t>) </a:t>
            </a:r>
          </a:p>
          <a:p>
            <a:r>
              <a:rPr lang="en-US" b="1" dirty="0">
                <a:solidFill>
                  <a:srgbClr val="008000"/>
                </a:solidFill>
              </a:rPr>
              <a:t>Why?</a:t>
            </a:r>
          </a:p>
          <a:p>
            <a:pPr lvl="1"/>
            <a:r>
              <a:rPr lang="en-US" dirty="0"/>
              <a:t>Let </a:t>
            </a:r>
            <a:r>
              <a:rPr lang="en-US" b="1" dirty="0"/>
              <a:t>X</a:t>
            </a:r>
            <a:r>
              <a:rPr lang="en-US" dirty="0"/>
              <a:t> be a doc (set of shingles), </a:t>
            </a:r>
            <a:r>
              <a:rPr lang="en-US" b="1" i="1" dirty="0">
                <a:sym typeface="Symbol"/>
              </a:rPr>
              <a:t>y </a:t>
            </a:r>
            <a:r>
              <a:rPr lang="en-US" b="1" i="1" dirty="0"/>
              <a:t>X</a:t>
            </a:r>
            <a:r>
              <a:rPr lang="en-US" dirty="0">
                <a:sym typeface="Symbol"/>
              </a:rPr>
              <a:t> is a shingle</a:t>
            </a:r>
            <a:endParaRPr lang="en-US" dirty="0"/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Then:</a:t>
            </a:r>
            <a:r>
              <a:rPr lang="en-US" dirty="0"/>
              <a:t> </a:t>
            </a:r>
            <a:r>
              <a:rPr lang="en-US" b="1" dirty="0"/>
              <a:t>Pr[</a:t>
            </a:r>
            <a:r>
              <a:rPr lang="en-US" b="1" dirty="0">
                <a:sym typeface="Symbol"/>
              </a:rPr>
              <a:t>(y) = min((X))] = 1/|X|</a:t>
            </a:r>
          </a:p>
          <a:p>
            <a:pPr lvl="2"/>
            <a:r>
              <a:rPr lang="en-US" dirty="0">
                <a:sym typeface="Symbol"/>
              </a:rPr>
              <a:t>It is equally likely that any </a:t>
            </a:r>
            <a:r>
              <a:rPr lang="en-US" b="1" i="1" dirty="0">
                <a:sym typeface="Symbol"/>
              </a:rPr>
              <a:t>y </a:t>
            </a:r>
            <a:r>
              <a:rPr lang="en-US" b="1" i="1" dirty="0"/>
              <a:t>X</a:t>
            </a:r>
            <a:r>
              <a:rPr lang="en-US" dirty="0">
                <a:sym typeface="Symbol"/>
              </a:rPr>
              <a:t> is mapped to the </a:t>
            </a:r>
            <a:r>
              <a:rPr lang="en-US" b="1" i="1" dirty="0">
                <a:sym typeface="Symbol"/>
              </a:rPr>
              <a:t>min</a:t>
            </a:r>
            <a:r>
              <a:rPr lang="en-US" dirty="0">
                <a:sym typeface="Symbol"/>
              </a:rPr>
              <a:t> element</a:t>
            </a:r>
          </a:p>
          <a:p>
            <a:pPr lvl="1"/>
            <a:r>
              <a:rPr lang="en-US" dirty="0">
                <a:sym typeface="Symbol"/>
              </a:rPr>
              <a:t>Let </a:t>
            </a:r>
            <a:r>
              <a:rPr lang="en-US" b="1" i="1" dirty="0">
                <a:sym typeface="Symbol"/>
              </a:rPr>
              <a:t>y</a:t>
            </a:r>
            <a:r>
              <a:rPr lang="en-US" dirty="0">
                <a:sym typeface="Symbol"/>
              </a:rPr>
              <a:t> be </a:t>
            </a:r>
            <a:r>
              <a:rPr lang="en-US" dirty="0" err="1">
                <a:sym typeface="Symbol"/>
              </a:rPr>
              <a:t>s.t.</a:t>
            </a:r>
            <a:r>
              <a:rPr lang="en-US" dirty="0">
                <a:sym typeface="Symbol"/>
              </a:rPr>
              <a:t> (y) = min((C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>
                <a:sym typeface="Symbol"/>
              </a:rPr>
              <a:t>C</a:t>
            </a:r>
            <a:r>
              <a:rPr lang="en-US" baseline="-25000" dirty="0">
                <a:sym typeface="Symbol"/>
              </a:rPr>
              <a:t>2</a:t>
            </a:r>
            <a:r>
              <a:rPr lang="en-US" dirty="0">
                <a:sym typeface="Symbol"/>
              </a:rPr>
              <a:t>))</a:t>
            </a:r>
          </a:p>
          <a:p>
            <a:pPr lvl="1"/>
            <a:r>
              <a:rPr lang="en-US" b="1" dirty="0">
                <a:solidFill>
                  <a:srgbClr val="008000"/>
                </a:solidFill>
                <a:sym typeface="Symbol"/>
              </a:rPr>
              <a:t>Then either:</a:t>
            </a:r>
            <a:r>
              <a:rPr lang="en-US" dirty="0">
                <a:sym typeface="Symbol"/>
              </a:rPr>
              <a:t>	 (y) = min((C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>
                <a:sym typeface="Symbol"/>
              </a:rPr>
              <a:t>))  if y  C</a:t>
            </a:r>
            <a:r>
              <a:rPr lang="en-US" baseline="-25000" dirty="0">
                <a:sym typeface="Symbol"/>
              </a:rPr>
              <a:t>1 </a:t>
            </a:r>
            <a:r>
              <a:rPr lang="en-US" dirty="0">
                <a:sym typeface="Symbol"/>
              </a:rPr>
              <a:t>, </a:t>
            </a:r>
            <a:r>
              <a:rPr lang="en-US" b="1" dirty="0">
                <a:sym typeface="Symbol"/>
              </a:rPr>
              <a:t>or</a:t>
            </a:r>
            <a:endParaRPr lang="en-US" b="1" baseline="-25000" dirty="0">
              <a:sym typeface="Symbol"/>
            </a:endParaRPr>
          </a:p>
          <a:p>
            <a:pPr lvl="1">
              <a:buNone/>
            </a:pPr>
            <a:r>
              <a:rPr lang="en-US" dirty="0">
                <a:sym typeface="Symbol"/>
              </a:rPr>
              <a:t>				 (y) = min((C</a:t>
            </a:r>
            <a:r>
              <a:rPr lang="en-US" baseline="-25000" dirty="0">
                <a:sym typeface="Symbol"/>
              </a:rPr>
              <a:t>2</a:t>
            </a:r>
            <a:r>
              <a:rPr lang="en-US" dirty="0">
                <a:sym typeface="Symbol"/>
              </a:rPr>
              <a:t>))  if y  C</a:t>
            </a:r>
            <a:r>
              <a:rPr lang="en-US" baseline="-25000" dirty="0">
                <a:sym typeface="Symbol"/>
              </a:rPr>
              <a:t>2</a:t>
            </a:r>
            <a:endParaRPr lang="en-US" baseline="-25000" dirty="0"/>
          </a:p>
          <a:p>
            <a:pPr lvl="1"/>
            <a:r>
              <a:rPr lang="en-US" dirty="0">
                <a:sym typeface="Symbol"/>
              </a:rPr>
              <a:t>So the prob. that </a:t>
            </a:r>
            <a:r>
              <a:rPr lang="en-US" b="1" dirty="0">
                <a:sym typeface="Symbol"/>
              </a:rPr>
              <a:t>both</a:t>
            </a:r>
            <a:r>
              <a:rPr lang="en-US" dirty="0">
                <a:sym typeface="Symbol"/>
              </a:rPr>
              <a:t> are true is the prob. </a:t>
            </a:r>
            <a:r>
              <a:rPr lang="en-US" b="1" i="1" dirty="0">
                <a:sym typeface="Symbol"/>
              </a:rPr>
              <a:t>y</a:t>
            </a:r>
            <a:r>
              <a:rPr lang="en-US" dirty="0">
                <a:sym typeface="Symbol"/>
              </a:rPr>
              <a:t>  C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>
                <a:sym typeface="Symbol"/>
              </a:rPr>
              <a:t>  C</a:t>
            </a:r>
            <a:r>
              <a:rPr lang="en-US" baseline="-25000" dirty="0">
                <a:sym typeface="Symbol"/>
              </a:rPr>
              <a:t>2</a:t>
            </a:r>
          </a:p>
          <a:p>
            <a:pPr lvl="1"/>
            <a:r>
              <a:rPr lang="en-US" b="1" dirty="0">
                <a:sym typeface="Symbol"/>
              </a:rPr>
              <a:t>Pr[min((C</a:t>
            </a:r>
            <a:r>
              <a:rPr lang="en-US" b="1" baseline="-25000" dirty="0">
                <a:sym typeface="Symbol"/>
              </a:rPr>
              <a:t>1</a:t>
            </a:r>
            <a:r>
              <a:rPr lang="en-US" b="1" dirty="0">
                <a:sym typeface="Symbol"/>
              </a:rPr>
              <a:t>))=min((C</a:t>
            </a:r>
            <a:r>
              <a:rPr lang="en-US" b="1" baseline="-25000" dirty="0">
                <a:sym typeface="Symbol"/>
              </a:rPr>
              <a:t>2</a:t>
            </a:r>
            <a:r>
              <a:rPr lang="en-US" b="1" dirty="0">
                <a:sym typeface="Symbol"/>
              </a:rPr>
              <a:t>))]=|C</a:t>
            </a:r>
            <a:r>
              <a:rPr lang="en-US" b="1" baseline="-25000" dirty="0">
                <a:sym typeface="Symbol"/>
              </a:rPr>
              <a:t>1</a:t>
            </a:r>
            <a:r>
              <a:rPr lang="en-US" b="1" dirty="0">
                <a:sym typeface="Symbol"/>
              </a:rPr>
              <a:t>C</a:t>
            </a:r>
            <a:r>
              <a:rPr lang="en-US" b="1" baseline="-25000" dirty="0">
                <a:sym typeface="Symbol"/>
              </a:rPr>
              <a:t>2</a:t>
            </a:r>
            <a:r>
              <a:rPr lang="en-US" b="1" dirty="0">
                <a:sym typeface="Symbol"/>
              </a:rPr>
              <a:t>|/|C</a:t>
            </a:r>
            <a:r>
              <a:rPr lang="en-US" b="1" baseline="-25000" dirty="0">
                <a:sym typeface="Symbol"/>
              </a:rPr>
              <a:t>1</a:t>
            </a:r>
            <a:r>
              <a:rPr lang="en-US" b="1" dirty="0">
                <a:sym typeface="Symbol"/>
              </a:rPr>
              <a:t>C</a:t>
            </a:r>
            <a:r>
              <a:rPr lang="en-US" b="1" baseline="-25000" dirty="0">
                <a:sym typeface="Symbol"/>
              </a:rPr>
              <a:t>2</a:t>
            </a:r>
            <a:r>
              <a:rPr lang="en-US" b="1" dirty="0">
                <a:sym typeface="Symbol"/>
              </a:rPr>
              <a:t>|</a:t>
            </a:r>
            <a:r>
              <a:rPr lang="en-US" b="1" dirty="0">
                <a:solidFill>
                  <a:srgbClr val="D60093"/>
                </a:solidFill>
              </a:rPr>
              <a:t>= </a:t>
            </a:r>
            <a:r>
              <a:rPr lang="en-US" b="1" i="1" dirty="0" err="1">
                <a:solidFill>
                  <a:srgbClr val="D60093"/>
                </a:solidFill>
              </a:rPr>
              <a:t>sim</a:t>
            </a:r>
            <a:r>
              <a:rPr lang="en-US" b="1" dirty="0">
                <a:solidFill>
                  <a:srgbClr val="D60093"/>
                </a:solidFill>
              </a:rPr>
              <a:t>(C</a:t>
            </a:r>
            <a:r>
              <a:rPr lang="en-US" b="1" baseline="-25000" dirty="0">
                <a:solidFill>
                  <a:srgbClr val="D60093"/>
                </a:solidFill>
              </a:rPr>
              <a:t>1</a:t>
            </a:r>
            <a:r>
              <a:rPr lang="en-US" b="1" dirty="0">
                <a:solidFill>
                  <a:srgbClr val="D60093"/>
                </a:solidFill>
              </a:rPr>
              <a:t>, C</a:t>
            </a:r>
            <a:r>
              <a:rPr lang="en-US" b="1" baseline="-25000" dirty="0">
                <a:solidFill>
                  <a:srgbClr val="D60093"/>
                </a:solidFill>
              </a:rPr>
              <a:t>2</a:t>
            </a:r>
            <a:r>
              <a:rPr lang="en-US" b="1" dirty="0">
                <a:solidFill>
                  <a:srgbClr val="D60093"/>
                </a:solidFill>
              </a:rPr>
              <a:t>) </a:t>
            </a:r>
            <a:endParaRPr lang="en-US" b="1" dirty="0">
              <a:solidFill>
                <a:srgbClr val="D60093"/>
              </a:solidFill>
              <a:sym typeface="Symbo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924799" y="57149"/>
            <a:ext cx="1257301" cy="3524251"/>
            <a:chOff x="2057401" y="2133600"/>
            <a:chExt cx="1257301" cy="3524251"/>
          </a:xfrm>
          <a:solidFill>
            <a:schemeClr val="bg1"/>
          </a:soli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686051" y="5064125"/>
              <a:ext cx="628651" cy="593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057401" y="5064125"/>
              <a:ext cx="628651" cy="593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686051" y="4468813"/>
              <a:ext cx="628651" cy="595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057401" y="4468813"/>
              <a:ext cx="628651" cy="595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2686051" y="3871913"/>
              <a:ext cx="628651" cy="596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057401" y="3871913"/>
              <a:ext cx="628651" cy="596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686051" y="3276600"/>
              <a:ext cx="628651" cy="595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b="1" dirty="0"/>
                <a:t>1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057401" y="3276600"/>
              <a:ext cx="628651" cy="595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b="1" dirty="0"/>
                <a:t>1</a:t>
              </a: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686051" y="2728913"/>
              <a:ext cx="628651" cy="547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057401" y="2728913"/>
              <a:ext cx="628651" cy="547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686051" y="2133600"/>
              <a:ext cx="628651" cy="595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057401" y="2133600"/>
              <a:ext cx="628651" cy="595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 </a:t>
              </a:r>
            </a:p>
          </p:txBody>
        </p:sp>
        <p:sp>
          <p:nvSpPr>
            <p:cNvPr id="22" name="Line 33"/>
            <p:cNvSpPr>
              <a:spLocks noChangeShapeType="1"/>
            </p:cNvSpPr>
            <p:nvPr/>
          </p:nvSpPr>
          <p:spPr bwMode="auto">
            <a:xfrm>
              <a:off x="2057401" y="2133600"/>
              <a:ext cx="1097280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" name="Line 34"/>
            <p:cNvSpPr>
              <a:spLocks noChangeShapeType="1"/>
            </p:cNvSpPr>
            <p:nvPr/>
          </p:nvSpPr>
          <p:spPr bwMode="auto">
            <a:xfrm>
              <a:off x="2057401" y="2728913"/>
              <a:ext cx="109728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" name="Line 35"/>
            <p:cNvSpPr>
              <a:spLocks noChangeShapeType="1"/>
            </p:cNvSpPr>
            <p:nvPr/>
          </p:nvSpPr>
          <p:spPr bwMode="auto">
            <a:xfrm>
              <a:off x="2057401" y="3276600"/>
              <a:ext cx="109728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" name="Line 36"/>
            <p:cNvSpPr>
              <a:spLocks noChangeShapeType="1"/>
            </p:cNvSpPr>
            <p:nvPr/>
          </p:nvSpPr>
          <p:spPr bwMode="auto">
            <a:xfrm>
              <a:off x="2057401" y="3871913"/>
              <a:ext cx="109728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" name="Line 37"/>
            <p:cNvSpPr>
              <a:spLocks noChangeShapeType="1"/>
            </p:cNvSpPr>
            <p:nvPr/>
          </p:nvSpPr>
          <p:spPr bwMode="auto">
            <a:xfrm>
              <a:off x="2057401" y="4468813"/>
              <a:ext cx="109728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" name="Line 38"/>
            <p:cNvSpPr>
              <a:spLocks noChangeShapeType="1"/>
            </p:cNvSpPr>
            <p:nvPr/>
          </p:nvSpPr>
          <p:spPr bwMode="auto">
            <a:xfrm>
              <a:off x="2057401" y="5064125"/>
              <a:ext cx="109728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" name="Line 39"/>
            <p:cNvSpPr>
              <a:spLocks noChangeShapeType="1"/>
            </p:cNvSpPr>
            <p:nvPr/>
          </p:nvSpPr>
          <p:spPr bwMode="auto">
            <a:xfrm>
              <a:off x="2057401" y="5657850"/>
              <a:ext cx="109728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" name="Line 40"/>
            <p:cNvSpPr>
              <a:spLocks noChangeShapeType="1"/>
            </p:cNvSpPr>
            <p:nvPr/>
          </p:nvSpPr>
          <p:spPr bwMode="auto">
            <a:xfrm>
              <a:off x="2057401" y="5638800"/>
              <a:ext cx="1097280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" name="Line 41"/>
            <p:cNvSpPr>
              <a:spLocks noChangeShapeType="1"/>
            </p:cNvSpPr>
            <p:nvPr/>
          </p:nvSpPr>
          <p:spPr bwMode="auto">
            <a:xfrm>
              <a:off x="2057401" y="2133601"/>
              <a:ext cx="0" cy="352425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" name="Line 42"/>
            <p:cNvSpPr>
              <a:spLocks noChangeShapeType="1"/>
            </p:cNvSpPr>
            <p:nvPr/>
          </p:nvSpPr>
          <p:spPr bwMode="auto">
            <a:xfrm>
              <a:off x="2581275" y="2133601"/>
              <a:ext cx="24766" cy="352425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" name="Line 41"/>
            <p:cNvSpPr>
              <a:spLocks noChangeShapeType="1"/>
            </p:cNvSpPr>
            <p:nvPr/>
          </p:nvSpPr>
          <p:spPr bwMode="auto">
            <a:xfrm>
              <a:off x="3171825" y="2133601"/>
              <a:ext cx="0" cy="350520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465335" y="4724400"/>
            <a:ext cx="1678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One of the two</a:t>
            </a:r>
            <a:br>
              <a:rPr lang="en-US" sz="16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cols had to have</a:t>
            </a:r>
            <a:br>
              <a:rPr lang="en-US" sz="16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1 at position </a:t>
            </a:r>
            <a:r>
              <a:rPr lang="en-US" sz="1600" b="1" i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49368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Types of Rows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67D4DE1-A561-4FDE-8930-66E5D4C22F12}" type="slidenum">
              <a:rPr lang="en-US"/>
              <a:pPr/>
              <a:t>35</a:t>
            </a:fld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229600" cy="53340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D60093"/>
                </a:solidFill>
              </a:rPr>
              <a:t>Given cols C</a:t>
            </a:r>
            <a:r>
              <a:rPr lang="en-US" b="1" baseline="-25000" dirty="0">
                <a:solidFill>
                  <a:srgbClr val="D60093"/>
                </a:solidFill>
              </a:rPr>
              <a:t>1</a:t>
            </a:r>
            <a:r>
              <a:rPr lang="en-US" b="1" dirty="0">
                <a:solidFill>
                  <a:srgbClr val="D60093"/>
                </a:solidFill>
              </a:rPr>
              <a:t> and C</a:t>
            </a:r>
            <a:r>
              <a:rPr lang="en-US" b="1" baseline="-25000" dirty="0">
                <a:solidFill>
                  <a:srgbClr val="D60093"/>
                </a:solidFill>
              </a:rPr>
              <a:t>2</a:t>
            </a:r>
            <a:r>
              <a:rPr lang="en-US" b="1" dirty="0">
                <a:solidFill>
                  <a:srgbClr val="D60093"/>
                </a:solidFill>
              </a:rPr>
              <a:t>, rows may be classified as: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dirty="0"/>
              <a:t>				</a:t>
            </a:r>
            <a:r>
              <a:rPr lang="en-US" u="sng" dirty="0"/>
              <a:t>C</a:t>
            </a:r>
            <a:r>
              <a:rPr lang="en-US" u="sng" baseline="-25000" dirty="0"/>
              <a:t>1</a:t>
            </a:r>
            <a:r>
              <a:rPr lang="en-US" u="sng" dirty="0"/>
              <a:t>	C</a:t>
            </a:r>
            <a:r>
              <a:rPr lang="en-US" u="sng" baseline="-25000" dirty="0"/>
              <a:t>2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dirty="0"/>
              <a:t>			A	1	1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dirty="0"/>
              <a:t>			B	1	0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dirty="0"/>
              <a:t>			C	0	1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dirty="0"/>
              <a:t>			D	0	0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a</a:t>
            </a:r>
            <a:r>
              <a:rPr lang="en-US" dirty="0"/>
              <a:t> = # rows of type A, etc.</a:t>
            </a:r>
          </a:p>
          <a:p>
            <a:pPr>
              <a:lnSpc>
                <a:spcPct val="90000"/>
              </a:lnSpc>
            </a:pPr>
            <a:r>
              <a:rPr lang="en-US" b="1" dirty="0"/>
              <a:t>Note:</a:t>
            </a:r>
            <a:r>
              <a:rPr lang="en-US" dirty="0"/>
              <a:t> </a:t>
            </a:r>
            <a:r>
              <a:rPr lang="en-US" b="1" dirty="0" err="1">
                <a:solidFill>
                  <a:srgbClr val="008000"/>
                </a:solidFill>
              </a:rPr>
              <a:t>sim</a:t>
            </a:r>
            <a:r>
              <a:rPr lang="en-US" b="1" dirty="0">
                <a:solidFill>
                  <a:srgbClr val="008000"/>
                </a:solidFill>
              </a:rPr>
              <a:t>(C</a:t>
            </a:r>
            <a:r>
              <a:rPr lang="en-US" b="1" baseline="-25000" dirty="0">
                <a:solidFill>
                  <a:srgbClr val="008000"/>
                </a:solidFill>
              </a:rPr>
              <a:t>1</a:t>
            </a:r>
            <a:r>
              <a:rPr lang="en-US" b="1" dirty="0">
                <a:solidFill>
                  <a:srgbClr val="008000"/>
                </a:solidFill>
              </a:rPr>
              <a:t>, C</a:t>
            </a:r>
            <a:r>
              <a:rPr lang="en-US" b="1" baseline="-25000" dirty="0">
                <a:solidFill>
                  <a:srgbClr val="008000"/>
                </a:solidFill>
              </a:rPr>
              <a:t>2</a:t>
            </a:r>
            <a:r>
              <a:rPr lang="en-US" b="1" dirty="0">
                <a:solidFill>
                  <a:srgbClr val="008000"/>
                </a:solidFill>
              </a:rPr>
              <a:t>) = a/(a +b +c)</a:t>
            </a:r>
          </a:p>
          <a:p>
            <a:pPr>
              <a:lnSpc>
                <a:spcPct val="90000"/>
              </a:lnSpc>
            </a:pPr>
            <a:r>
              <a:rPr lang="en-US" b="1" dirty="0"/>
              <a:t>Then: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dirty="0" err="1">
                <a:solidFill>
                  <a:srgbClr val="0000FF"/>
                </a:solidFill>
              </a:rPr>
              <a:t>Pr</a:t>
            </a:r>
            <a:r>
              <a:rPr lang="en-US" dirty="0">
                <a:solidFill>
                  <a:srgbClr val="0000FF"/>
                </a:solidFill>
              </a:rPr>
              <a:t>[</a:t>
            </a:r>
            <a:r>
              <a:rPr lang="en-US" i="1" dirty="0">
                <a:solidFill>
                  <a:srgbClr val="0000FF"/>
                </a:solidFill>
              </a:rPr>
              <a:t>h</a:t>
            </a:r>
            <a:r>
              <a:rPr lang="en-US" dirty="0">
                <a:solidFill>
                  <a:srgbClr val="0000FF"/>
                </a:solidFill>
              </a:rPr>
              <a:t>(C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) = </a:t>
            </a:r>
            <a:r>
              <a:rPr lang="en-US" i="1" dirty="0">
                <a:solidFill>
                  <a:srgbClr val="0000FF"/>
                </a:solidFill>
              </a:rPr>
              <a:t>h</a:t>
            </a:r>
            <a:r>
              <a:rPr lang="en-US" dirty="0">
                <a:solidFill>
                  <a:srgbClr val="0000FF"/>
                </a:solidFill>
              </a:rPr>
              <a:t>(C</a:t>
            </a:r>
            <a:r>
              <a:rPr lang="en-US" baseline="-25000" dirty="0">
                <a:solidFill>
                  <a:srgbClr val="0000FF"/>
                </a:solidFill>
              </a:rPr>
              <a:t>2</a:t>
            </a:r>
            <a:r>
              <a:rPr lang="en-US" dirty="0">
                <a:solidFill>
                  <a:srgbClr val="0000FF"/>
                </a:solidFill>
              </a:rPr>
              <a:t>)] = </a:t>
            </a:r>
            <a:r>
              <a:rPr lang="en-US" i="1" dirty="0" err="1">
                <a:solidFill>
                  <a:srgbClr val="0000FF"/>
                </a:solidFill>
              </a:rPr>
              <a:t>Sim</a:t>
            </a:r>
            <a:r>
              <a:rPr lang="en-US" dirty="0">
                <a:solidFill>
                  <a:srgbClr val="0000FF"/>
                </a:solidFill>
              </a:rPr>
              <a:t>(C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, C</a:t>
            </a:r>
            <a:r>
              <a:rPr lang="en-US" baseline="-25000" dirty="0">
                <a:solidFill>
                  <a:srgbClr val="0000FF"/>
                </a:solidFill>
              </a:rPr>
              <a:t>2</a:t>
            </a:r>
            <a:r>
              <a:rPr lang="en-US" dirty="0">
                <a:solidFill>
                  <a:srgbClr val="0000FF"/>
                </a:solidFill>
              </a:rPr>
              <a:t>) </a:t>
            </a:r>
          </a:p>
          <a:p>
            <a:pPr lvl="1"/>
            <a:r>
              <a:rPr lang="en-US" dirty="0"/>
              <a:t>Look down the cols C</a:t>
            </a:r>
            <a:r>
              <a:rPr lang="en-US" baseline="-25000" dirty="0"/>
              <a:t>1</a:t>
            </a:r>
            <a:r>
              <a:rPr lang="en-US" dirty="0"/>
              <a:t> and C</a:t>
            </a:r>
            <a:r>
              <a:rPr lang="en-US" baseline="-25000" dirty="0"/>
              <a:t>2</a:t>
            </a:r>
            <a:r>
              <a:rPr lang="en-US" dirty="0"/>
              <a:t> until we see a 1</a:t>
            </a:r>
          </a:p>
          <a:p>
            <a:pPr lvl="1"/>
            <a:r>
              <a:rPr lang="en-US" dirty="0"/>
              <a:t>If it’s a type-</a:t>
            </a:r>
            <a:r>
              <a:rPr lang="en-US" i="1" dirty="0"/>
              <a:t>A</a:t>
            </a:r>
            <a:r>
              <a:rPr lang="en-US" dirty="0"/>
              <a:t> row, then </a:t>
            </a:r>
            <a:r>
              <a:rPr lang="en-US" i="1" dirty="0"/>
              <a:t>h</a:t>
            </a:r>
            <a:r>
              <a:rPr lang="en-US" dirty="0"/>
              <a:t>(C</a:t>
            </a:r>
            <a:r>
              <a:rPr lang="en-US" baseline="-25000" dirty="0"/>
              <a:t>1</a:t>
            </a:r>
            <a:r>
              <a:rPr lang="en-US" dirty="0"/>
              <a:t>) = </a:t>
            </a:r>
            <a:r>
              <a:rPr lang="en-US" i="1" dirty="0"/>
              <a:t>h</a:t>
            </a:r>
            <a:r>
              <a:rPr lang="en-US" dirty="0"/>
              <a:t>(C</a:t>
            </a:r>
            <a:r>
              <a:rPr lang="en-US" baseline="-25000" dirty="0"/>
              <a:t>2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If a type-</a:t>
            </a:r>
            <a:r>
              <a:rPr lang="en-US" i="1" dirty="0"/>
              <a:t>B</a:t>
            </a:r>
            <a:r>
              <a:rPr lang="en-US" dirty="0"/>
              <a:t> or type-</a:t>
            </a:r>
            <a:r>
              <a:rPr lang="en-US" i="1" dirty="0"/>
              <a:t>C</a:t>
            </a:r>
            <a:r>
              <a:rPr lang="en-US" dirty="0"/>
              <a:t> row, then not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2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for Signatures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95AE722-793F-44DF-9573-85385B3A33C1}" type="slidenum">
              <a:rPr lang="en-US"/>
              <a:pPr/>
              <a:t>36</a:t>
            </a:fld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know: </a:t>
            </a:r>
            <a:r>
              <a:rPr lang="en-US" b="1" dirty="0" err="1">
                <a:solidFill>
                  <a:srgbClr val="0000FF"/>
                </a:solidFill>
              </a:rPr>
              <a:t>Pr</a:t>
            </a:r>
            <a:r>
              <a:rPr lang="en-US" b="1" dirty="0">
                <a:solidFill>
                  <a:srgbClr val="0000FF"/>
                </a:solidFill>
              </a:rPr>
              <a:t>[</a:t>
            </a:r>
            <a:r>
              <a:rPr lang="en-US" b="1" i="1" dirty="0">
                <a:solidFill>
                  <a:srgbClr val="0000FF"/>
                </a:solidFill>
              </a:rPr>
              <a:t>h</a:t>
            </a:r>
            <a:r>
              <a:rPr lang="en-US" b="1" baseline="-25000" dirty="0">
                <a:solidFill>
                  <a:srgbClr val="0000FF"/>
                </a:solidFill>
                <a:sym typeface="Symbol"/>
              </a:rPr>
              <a:t></a:t>
            </a:r>
            <a:r>
              <a:rPr lang="en-US" b="1" dirty="0">
                <a:solidFill>
                  <a:srgbClr val="0000FF"/>
                </a:solidFill>
              </a:rPr>
              <a:t>(C</a:t>
            </a:r>
            <a:r>
              <a:rPr lang="en-US" b="1" baseline="-25000" dirty="0">
                <a:solidFill>
                  <a:srgbClr val="0000FF"/>
                </a:solidFill>
              </a:rPr>
              <a:t>1</a:t>
            </a:r>
            <a:r>
              <a:rPr lang="en-US" b="1" dirty="0">
                <a:solidFill>
                  <a:srgbClr val="0000FF"/>
                </a:solidFill>
              </a:rPr>
              <a:t>) = </a:t>
            </a:r>
            <a:r>
              <a:rPr lang="en-US" b="1" i="1" dirty="0">
                <a:solidFill>
                  <a:srgbClr val="0000FF"/>
                </a:solidFill>
              </a:rPr>
              <a:t>h</a:t>
            </a:r>
            <a:r>
              <a:rPr lang="en-US" b="1" baseline="-25000" dirty="0">
                <a:solidFill>
                  <a:srgbClr val="0000FF"/>
                </a:solidFill>
                <a:sym typeface="Symbol"/>
              </a:rPr>
              <a:t></a:t>
            </a:r>
            <a:r>
              <a:rPr lang="en-US" b="1" dirty="0">
                <a:solidFill>
                  <a:srgbClr val="0000FF"/>
                </a:solidFill>
              </a:rPr>
              <a:t>(C</a:t>
            </a:r>
            <a:r>
              <a:rPr lang="en-US" b="1" baseline="-25000" dirty="0">
                <a:solidFill>
                  <a:srgbClr val="0000FF"/>
                </a:solidFill>
              </a:rPr>
              <a:t>2</a:t>
            </a:r>
            <a:r>
              <a:rPr lang="en-US" b="1" dirty="0">
                <a:solidFill>
                  <a:srgbClr val="0000FF"/>
                </a:solidFill>
              </a:rPr>
              <a:t>)] = </a:t>
            </a:r>
            <a:r>
              <a:rPr lang="en-US" b="1" i="1" dirty="0" err="1">
                <a:solidFill>
                  <a:srgbClr val="0000FF"/>
                </a:solidFill>
              </a:rPr>
              <a:t>sim</a:t>
            </a:r>
            <a:r>
              <a:rPr lang="en-US" b="1" dirty="0">
                <a:solidFill>
                  <a:srgbClr val="0000FF"/>
                </a:solidFill>
              </a:rPr>
              <a:t>(C</a:t>
            </a:r>
            <a:r>
              <a:rPr lang="en-US" b="1" baseline="-25000" dirty="0">
                <a:solidFill>
                  <a:srgbClr val="0000FF"/>
                </a:solidFill>
              </a:rPr>
              <a:t>1</a:t>
            </a:r>
            <a:r>
              <a:rPr lang="en-US" b="1" dirty="0">
                <a:solidFill>
                  <a:srgbClr val="0000FF"/>
                </a:solidFill>
              </a:rPr>
              <a:t>, C</a:t>
            </a:r>
            <a:r>
              <a:rPr lang="en-US" b="1" baseline="-25000" dirty="0">
                <a:solidFill>
                  <a:srgbClr val="0000FF"/>
                </a:solidFill>
              </a:rPr>
              <a:t>2</a:t>
            </a:r>
            <a:r>
              <a:rPr lang="en-US" b="1" dirty="0">
                <a:solidFill>
                  <a:srgbClr val="0000FF"/>
                </a:solidFill>
              </a:rPr>
              <a:t>)</a:t>
            </a:r>
          </a:p>
          <a:p>
            <a:r>
              <a:rPr lang="en-US" dirty="0"/>
              <a:t>Now generalize to multiple hash functions</a:t>
            </a:r>
          </a:p>
          <a:p>
            <a:pPr lvl="8"/>
            <a:endParaRPr lang="en-US" dirty="0"/>
          </a:p>
          <a:p>
            <a:r>
              <a:rPr lang="en-US" b="1" dirty="0"/>
              <a:t>The </a:t>
            </a:r>
            <a:r>
              <a:rPr lang="en-US" b="1" i="1" dirty="0">
                <a:solidFill>
                  <a:srgbClr val="FF0066"/>
                </a:solidFill>
              </a:rPr>
              <a:t>similarity of two signatures </a:t>
            </a:r>
            <a:r>
              <a:rPr lang="en-US" b="1" dirty="0"/>
              <a:t>is the fraction of the hash functions in which they agree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008000"/>
                </a:solidFill>
              </a:rPr>
              <a:t>Note: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Because of the Min-Hash property, the similarity of columns is the same as the expected similarity of their signatures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06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Min-Hashing Example</a:t>
            </a:r>
          </a:p>
        </p:txBody>
      </p:sp>
      <p:sp>
        <p:nvSpPr>
          <p:cNvPr id="14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B7F76BF-E99C-4B98-B084-9376D208FB1D}" type="slidenum">
              <a:rPr lang="en-US"/>
              <a:pPr/>
              <a:t>37</a:t>
            </a:fld>
            <a:endParaRPr lang="en-US"/>
          </a:p>
        </p:txBody>
      </p:sp>
      <p:sp>
        <p:nvSpPr>
          <p:cNvPr id="127" name="Text Box 142"/>
          <p:cNvSpPr txBox="1">
            <a:spLocks noChangeArrowheads="1"/>
          </p:cNvSpPr>
          <p:nvPr/>
        </p:nvSpPr>
        <p:spPr bwMode="auto">
          <a:xfrm>
            <a:off x="4800600" y="4487863"/>
            <a:ext cx="4163319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Similarities:</a:t>
            </a:r>
          </a:p>
          <a:p>
            <a:r>
              <a:rPr lang="en-US" sz="2400" dirty="0"/>
              <a:t>             1-3      2-4    1-2   3-4</a:t>
            </a:r>
          </a:p>
          <a:p>
            <a:r>
              <a:rPr lang="en-US" sz="2400" b="1" dirty="0"/>
              <a:t>Col/Col </a:t>
            </a:r>
            <a:r>
              <a:rPr lang="en-US" sz="2400" dirty="0"/>
              <a:t>  0.75    0.75    0       0</a:t>
            </a:r>
          </a:p>
          <a:p>
            <a:r>
              <a:rPr lang="en-US" sz="2400" b="1" dirty="0"/>
              <a:t>Sig/Sig </a:t>
            </a:r>
            <a:r>
              <a:rPr lang="en-US" sz="2400" dirty="0"/>
              <a:t>  0.67    1.00     0       0</a:t>
            </a:r>
          </a:p>
        </p:txBody>
      </p:sp>
      <p:sp>
        <p:nvSpPr>
          <p:cNvPr id="128" name="Rectangle 143"/>
          <p:cNvSpPr>
            <a:spLocks noChangeArrowheads="1"/>
          </p:cNvSpPr>
          <p:nvPr/>
        </p:nvSpPr>
        <p:spPr bwMode="auto">
          <a:xfrm>
            <a:off x="5875867" y="4934431"/>
            <a:ext cx="3039533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" name="Line 144"/>
          <p:cNvSpPr>
            <a:spLocks noChangeShapeType="1"/>
          </p:cNvSpPr>
          <p:nvPr/>
        </p:nvSpPr>
        <p:spPr bwMode="auto">
          <a:xfrm flipV="1">
            <a:off x="5875867" y="5257800"/>
            <a:ext cx="3088052" cy="406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47" name="Group 246"/>
          <p:cNvGrpSpPr/>
          <p:nvPr/>
        </p:nvGrpSpPr>
        <p:grpSpPr>
          <a:xfrm>
            <a:off x="381000" y="1595437"/>
            <a:ext cx="7924800" cy="4652963"/>
            <a:chOff x="381000" y="2052637"/>
            <a:chExt cx="7924800" cy="4652963"/>
          </a:xfrm>
        </p:grpSpPr>
        <p:sp>
          <p:nvSpPr>
            <p:cNvPr id="248" name="Text Box 67"/>
            <p:cNvSpPr txBox="1">
              <a:spLocks noChangeArrowheads="1"/>
            </p:cNvSpPr>
            <p:nvPr/>
          </p:nvSpPr>
          <p:spPr bwMode="auto">
            <a:xfrm>
              <a:off x="6026150" y="2205037"/>
              <a:ext cx="210343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b="1" dirty="0">
                  <a:solidFill>
                    <a:srgbClr val="008000"/>
                  </a:solidFill>
                </a:rPr>
                <a:t>Signature matrix </a:t>
              </a:r>
              <a:r>
                <a:rPr lang="en-US" b="1" i="1" dirty="0">
                  <a:solidFill>
                    <a:srgbClr val="008000"/>
                  </a:solidFill>
                </a:rPr>
                <a:t>M</a:t>
              </a:r>
            </a:p>
          </p:txBody>
        </p:sp>
        <p:sp>
          <p:nvSpPr>
            <p:cNvPr id="249" name="AutoShape 68"/>
            <p:cNvSpPr>
              <a:spLocks noChangeArrowheads="1"/>
            </p:cNvSpPr>
            <p:nvPr/>
          </p:nvSpPr>
          <p:spPr bwMode="auto">
            <a:xfrm>
              <a:off x="4800600" y="4338637"/>
              <a:ext cx="762000" cy="533400"/>
            </a:xfrm>
            <a:prstGeom prst="rightArrow">
              <a:avLst>
                <a:gd name="adj1" fmla="val 50000"/>
                <a:gd name="adj2" fmla="val 35714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Rectangle 69"/>
            <p:cNvSpPr>
              <a:spLocks noChangeArrowheads="1"/>
            </p:cNvSpPr>
            <p:nvPr/>
          </p:nvSpPr>
          <p:spPr bwMode="auto">
            <a:xfrm>
              <a:off x="7734300" y="2738437"/>
              <a:ext cx="571500" cy="5842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251" name="Rectangle 70"/>
            <p:cNvSpPr>
              <a:spLocks noChangeArrowheads="1"/>
            </p:cNvSpPr>
            <p:nvPr/>
          </p:nvSpPr>
          <p:spPr bwMode="auto">
            <a:xfrm>
              <a:off x="7162800" y="2738437"/>
              <a:ext cx="571500" cy="5842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252" name="Rectangle 71"/>
            <p:cNvSpPr>
              <a:spLocks noChangeArrowheads="1"/>
            </p:cNvSpPr>
            <p:nvPr/>
          </p:nvSpPr>
          <p:spPr bwMode="auto">
            <a:xfrm>
              <a:off x="6591300" y="2738437"/>
              <a:ext cx="571500" cy="5842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253" name="Rectangle 72"/>
            <p:cNvSpPr>
              <a:spLocks noChangeArrowheads="1"/>
            </p:cNvSpPr>
            <p:nvPr/>
          </p:nvSpPr>
          <p:spPr bwMode="auto">
            <a:xfrm>
              <a:off x="6019800" y="2738437"/>
              <a:ext cx="571500" cy="5842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2</a:t>
              </a:r>
            </a:p>
          </p:txBody>
        </p:sp>
        <p:sp>
          <p:nvSpPr>
            <p:cNvPr id="254" name="Line 73"/>
            <p:cNvSpPr>
              <a:spLocks noChangeShapeType="1"/>
            </p:cNvSpPr>
            <p:nvPr/>
          </p:nvSpPr>
          <p:spPr bwMode="auto">
            <a:xfrm>
              <a:off x="6019800" y="27384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5" name="Line 74"/>
            <p:cNvSpPr>
              <a:spLocks noChangeShapeType="1"/>
            </p:cNvSpPr>
            <p:nvPr/>
          </p:nvSpPr>
          <p:spPr bwMode="auto">
            <a:xfrm>
              <a:off x="6019800" y="33226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" name="Line 75"/>
            <p:cNvSpPr>
              <a:spLocks noChangeShapeType="1"/>
            </p:cNvSpPr>
            <p:nvPr/>
          </p:nvSpPr>
          <p:spPr bwMode="auto">
            <a:xfrm>
              <a:off x="6019800" y="27384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7" name="Line 76"/>
            <p:cNvSpPr>
              <a:spLocks noChangeShapeType="1"/>
            </p:cNvSpPr>
            <p:nvPr/>
          </p:nvSpPr>
          <p:spPr bwMode="auto">
            <a:xfrm>
              <a:off x="6591300" y="27384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" name="Line 77"/>
            <p:cNvSpPr>
              <a:spLocks noChangeShapeType="1"/>
            </p:cNvSpPr>
            <p:nvPr/>
          </p:nvSpPr>
          <p:spPr bwMode="auto">
            <a:xfrm>
              <a:off x="7162800" y="27384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9" name="Line 78"/>
            <p:cNvSpPr>
              <a:spLocks noChangeShapeType="1"/>
            </p:cNvSpPr>
            <p:nvPr/>
          </p:nvSpPr>
          <p:spPr bwMode="auto">
            <a:xfrm>
              <a:off x="7734300" y="27384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0" name="Line 79"/>
            <p:cNvSpPr>
              <a:spLocks noChangeShapeType="1"/>
            </p:cNvSpPr>
            <p:nvPr/>
          </p:nvSpPr>
          <p:spPr bwMode="auto">
            <a:xfrm>
              <a:off x="8305800" y="27384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1" name="Rectangle 81"/>
            <p:cNvSpPr>
              <a:spLocks noChangeArrowheads="1"/>
            </p:cNvSpPr>
            <p:nvPr/>
          </p:nvSpPr>
          <p:spPr bwMode="auto">
            <a:xfrm>
              <a:off x="914400" y="6094412"/>
              <a:ext cx="381000" cy="58102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5</a:t>
              </a:r>
            </a:p>
          </p:txBody>
        </p:sp>
        <p:sp>
          <p:nvSpPr>
            <p:cNvPr id="262" name="Rectangle 82"/>
            <p:cNvSpPr>
              <a:spLocks noChangeArrowheads="1"/>
            </p:cNvSpPr>
            <p:nvPr/>
          </p:nvSpPr>
          <p:spPr bwMode="auto">
            <a:xfrm>
              <a:off x="914400" y="5514975"/>
              <a:ext cx="381000" cy="57943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7</a:t>
              </a:r>
            </a:p>
          </p:txBody>
        </p:sp>
        <p:sp>
          <p:nvSpPr>
            <p:cNvPr id="263" name="Rectangle 83"/>
            <p:cNvSpPr>
              <a:spLocks noChangeArrowheads="1"/>
            </p:cNvSpPr>
            <p:nvPr/>
          </p:nvSpPr>
          <p:spPr bwMode="auto">
            <a:xfrm>
              <a:off x="914400" y="4933950"/>
              <a:ext cx="381000" cy="58102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6</a:t>
              </a:r>
            </a:p>
          </p:txBody>
        </p:sp>
        <p:sp>
          <p:nvSpPr>
            <p:cNvPr id="264" name="Rectangle 84"/>
            <p:cNvSpPr>
              <a:spLocks noChangeArrowheads="1"/>
            </p:cNvSpPr>
            <p:nvPr/>
          </p:nvSpPr>
          <p:spPr bwMode="auto">
            <a:xfrm>
              <a:off x="914400" y="4352925"/>
              <a:ext cx="381000" cy="58102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3</a:t>
              </a:r>
            </a:p>
          </p:txBody>
        </p:sp>
        <p:sp>
          <p:nvSpPr>
            <p:cNvPr id="265" name="Rectangle 85"/>
            <p:cNvSpPr>
              <a:spLocks noChangeArrowheads="1"/>
            </p:cNvSpPr>
            <p:nvPr/>
          </p:nvSpPr>
          <p:spPr bwMode="auto">
            <a:xfrm>
              <a:off x="914400" y="3771900"/>
              <a:ext cx="381000" cy="58102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266" name="Rectangle 86"/>
            <p:cNvSpPr>
              <a:spLocks noChangeArrowheads="1"/>
            </p:cNvSpPr>
            <p:nvPr/>
          </p:nvSpPr>
          <p:spPr bwMode="auto">
            <a:xfrm>
              <a:off x="914400" y="3192462"/>
              <a:ext cx="381000" cy="57943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267" name="Rectangle 87"/>
            <p:cNvSpPr>
              <a:spLocks noChangeArrowheads="1"/>
            </p:cNvSpPr>
            <p:nvPr/>
          </p:nvSpPr>
          <p:spPr bwMode="auto">
            <a:xfrm>
              <a:off x="914400" y="2586037"/>
              <a:ext cx="381000" cy="60642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4</a:t>
              </a:r>
            </a:p>
          </p:txBody>
        </p:sp>
        <p:sp>
          <p:nvSpPr>
            <p:cNvPr id="268" name="Line 88"/>
            <p:cNvSpPr>
              <a:spLocks noChangeShapeType="1"/>
            </p:cNvSpPr>
            <p:nvPr/>
          </p:nvSpPr>
          <p:spPr bwMode="auto">
            <a:xfrm>
              <a:off x="914400" y="2586037"/>
              <a:ext cx="381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" name="Line 89"/>
            <p:cNvSpPr>
              <a:spLocks noChangeShapeType="1"/>
            </p:cNvSpPr>
            <p:nvPr/>
          </p:nvSpPr>
          <p:spPr bwMode="auto">
            <a:xfrm>
              <a:off x="914400" y="3192462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" name="Line 90"/>
            <p:cNvSpPr>
              <a:spLocks noChangeShapeType="1"/>
            </p:cNvSpPr>
            <p:nvPr/>
          </p:nvSpPr>
          <p:spPr bwMode="auto">
            <a:xfrm>
              <a:off x="914400" y="377190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" name="Line 91"/>
            <p:cNvSpPr>
              <a:spLocks noChangeShapeType="1"/>
            </p:cNvSpPr>
            <p:nvPr/>
          </p:nvSpPr>
          <p:spPr bwMode="auto">
            <a:xfrm>
              <a:off x="914400" y="4352925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" name="Line 92"/>
            <p:cNvSpPr>
              <a:spLocks noChangeShapeType="1"/>
            </p:cNvSpPr>
            <p:nvPr/>
          </p:nvSpPr>
          <p:spPr bwMode="auto">
            <a:xfrm>
              <a:off x="914400" y="493395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" name="Line 93"/>
            <p:cNvSpPr>
              <a:spLocks noChangeShapeType="1"/>
            </p:cNvSpPr>
            <p:nvPr/>
          </p:nvSpPr>
          <p:spPr bwMode="auto">
            <a:xfrm>
              <a:off x="914400" y="5514975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" name="Line 94"/>
            <p:cNvSpPr>
              <a:spLocks noChangeShapeType="1"/>
            </p:cNvSpPr>
            <p:nvPr/>
          </p:nvSpPr>
          <p:spPr bwMode="auto">
            <a:xfrm>
              <a:off x="914400" y="6094412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" name="Line 95"/>
            <p:cNvSpPr>
              <a:spLocks noChangeShapeType="1"/>
            </p:cNvSpPr>
            <p:nvPr/>
          </p:nvSpPr>
          <p:spPr bwMode="auto">
            <a:xfrm>
              <a:off x="914400" y="6675437"/>
              <a:ext cx="381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" name="Line 96"/>
            <p:cNvSpPr>
              <a:spLocks noChangeShapeType="1"/>
            </p:cNvSpPr>
            <p:nvPr/>
          </p:nvSpPr>
          <p:spPr bwMode="auto">
            <a:xfrm>
              <a:off x="914400" y="2586037"/>
              <a:ext cx="0" cy="40894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" name="Line 97"/>
            <p:cNvSpPr>
              <a:spLocks noChangeShapeType="1"/>
            </p:cNvSpPr>
            <p:nvPr/>
          </p:nvSpPr>
          <p:spPr bwMode="auto">
            <a:xfrm>
              <a:off x="1295400" y="4352925"/>
              <a:ext cx="0" cy="5810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" name="Line 98"/>
            <p:cNvSpPr>
              <a:spLocks noChangeShapeType="1"/>
            </p:cNvSpPr>
            <p:nvPr/>
          </p:nvSpPr>
          <p:spPr bwMode="auto">
            <a:xfrm>
              <a:off x="1295400" y="2586037"/>
              <a:ext cx="0" cy="17668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" name="Line 99"/>
            <p:cNvSpPr>
              <a:spLocks noChangeShapeType="1"/>
            </p:cNvSpPr>
            <p:nvPr/>
          </p:nvSpPr>
          <p:spPr bwMode="auto">
            <a:xfrm>
              <a:off x="1295400" y="4324350"/>
              <a:ext cx="0" cy="23510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" name="Rectangle 100"/>
            <p:cNvSpPr>
              <a:spLocks noChangeArrowheads="1"/>
            </p:cNvSpPr>
            <p:nvPr/>
          </p:nvSpPr>
          <p:spPr bwMode="auto">
            <a:xfrm>
              <a:off x="7734300" y="3348037"/>
              <a:ext cx="571500" cy="584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281" name="Rectangle 101"/>
            <p:cNvSpPr>
              <a:spLocks noChangeArrowheads="1"/>
            </p:cNvSpPr>
            <p:nvPr/>
          </p:nvSpPr>
          <p:spPr bwMode="auto">
            <a:xfrm>
              <a:off x="7162800" y="3348037"/>
              <a:ext cx="571500" cy="584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4</a:t>
              </a:r>
            </a:p>
          </p:txBody>
        </p:sp>
        <p:sp>
          <p:nvSpPr>
            <p:cNvPr id="282" name="Rectangle 102"/>
            <p:cNvSpPr>
              <a:spLocks noChangeArrowheads="1"/>
            </p:cNvSpPr>
            <p:nvPr/>
          </p:nvSpPr>
          <p:spPr bwMode="auto">
            <a:xfrm>
              <a:off x="6591300" y="3348037"/>
              <a:ext cx="571500" cy="584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283" name="Rectangle 103"/>
            <p:cNvSpPr>
              <a:spLocks noChangeArrowheads="1"/>
            </p:cNvSpPr>
            <p:nvPr/>
          </p:nvSpPr>
          <p:spPr bwMode="auto">
            <a:xfrm>
              <a:off x="6019800" y="3348037"/>
              <a:ext cx="571500" cy="584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284" name="Line 104"/>
            <p:cNvSpPr>
              <a:spLocks noChangeShapeType="1"/>
            </p:cNvSpPr>
            <p:nvPr/>
          </p:nvSpPr>
          <p:spPr bwMode="auto">
            <a:xfrm>
              <a:off x="6019800" y="33480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5" name="Line 105"/>
            <p:cNvSpPr>
              <a:spLocks noChangeShapeType="1"/>
            </p:cNvSpPr>
            <p:nvPr/>
          </p:nvSpPr>
          <p:spPr bwMode="auto">
            <a:xfrm>
              <a:off x="6019800" y="39322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6" name="Line 106"/>
            <p:cNvSpPr>
              <a:spLocks noChangeShapeType="1"/>
            </p:cNvSpPr>
            <p:nvPr/>
          </p:nvSpPr>
          <p:spPr bwMode="auto">
            <a:xfrm>
              <a:off x="6019800" y="33480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7" name="Line 107"/>
            <p:cNvSpPr>
              <a:spLocks noChangeShapeType="1"/>
            </p:cNvSpPr>
            <p:nvPr/>
          </p:nvSpPr>
          <p:spPr bwMode="auto">
            <a:xfrm>
              <a:off x="6591300" y="33480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8" name="Line 108"/>
            <p:cNvSpPr>
              <a:spLocks noChangeShapeType="1"/>
            </p:cNvSpPr>
            <p:nvPr/>
          </p:nvSpPr>
          <p:spPr bwMode="auto">
            <a:xfrm>
              <a:off x="7162800" y="33480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9" name="Line 109"/>
            <p:cNvSpPr>
              <a:spLocks noChangeShapeType="1"/>
            </p:cNvSpPr>
            <p:nvPr/>
          </p:nvSpPr>
          <p:spPr bwMode="auto">
            <a:xfrm>
              <a:off x="7734300" y="33480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0" name="Line 110"/>
            <p:cNvSpPr>
              <a:spLocks noChangeShapeType="1"/>
            </p:cNvSpPr>
            <p:nvPr/>
          </p:nvSpPr>
          <p:spPr bwMode="auto">
            <a:xfrm>
              <a:off x="8305800" y="33480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1" name="Rectangle 112"/>
            <p:cNvSpPr>
              <a:spLocks noChangeArrowheads="1"/>
            </p:cNvSpPr>
            <p:nvPr/>
          </p:nvSpPr>
          <p:spPr bwMode="auto">
            <a:xfrm>
              <a:off x="381000" y="6094412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4</a:t>
              </a:r>
            </a:p>
          </p:txBody>
        </p:sp>
        <p:sp>
          <p:nvSpPr>
            <p:cNvPr id="292" name="Rectangle 113"/>
            <p:cNvSpPr>
              <a:spLocks noChangeArrowheads="1"/>
            </p:cNvSpPr>
            <p:nvPr/>
          </p:nvSpPr>
          <p:spPr bwMode="auto">
            <a:xfrm>
              <a:off x="381000" y="5514975"/>
              <a:ext cx="381000" cy="579438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5</a:t>
              </a:r>
            </a:p>
          </p:txBody>
        </p:sp>
        <p:sp>
          <p:nvSpPr>
            <p:cNvPr id="293" name="Rectangle 114"/>
            <p:cNvSpPr>
              <a:spLocks noChangeArrowheads="1"/>
            </p:cNvSpPr>
            <p:nvPr/>
          </p:nvSpPr>
          <p:spPr bwMode="auto">
            <a:xfrm>
              <a:off x="381000" y="4933950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>
                  <a:latin typeface="+mj-lt"/>
                </a:rPr>
                <a:t>1</a:t>
              </a:r>
            </a:p>
          </p:txBody>
        </p:sp>
        <p:sp>
          <p:nvSpPr>
            <p:cNvPr id="294" name="Rectangle 115"/>
            <p:cNvSpPr>
              <a:spLocks noChangeArrowheads="1"/>
            </p:cNvSpPr>
            <p:nvPr/>
          </p:nvSpPr>
          <p:spPr bwMode="auto">
            <a:xfrm>
              <a:off x="381000" y="4352925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6</a:t>
              </a:r>
            </a:p>
          </p:txBody>
        </p:sp>
        <p:sp>
          <p:nvSpPr>
            <p:cNvPr id="295" name="Rectangle 116"/>
            <p:cNvSpPr>
              <a:spLocks noChangeArrowheads="1"/>
            </p:cNvSpPr>
            <p:nvPr/>
          </p:nvSpPr>
          <p:spPr bwMode="auto">
            <a:xfrm>
              <a:off x="381000" y="3771900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7</a:t>
              </a:r>
            </a:p>
          </p:txBody>
        </p:sp>
        <p:sp>
          <p:nvSpPr>
            <p:cNvPr id="296" name="Rectangle 117"/>
            <p:cNvSpPr>
              <a:spLocks noChangeArrowheads="1"/>
            </p:cNvSpPr>
            <p:nvPr/>
          </p:nvSpPr>
          <p:spPr bwMode="auto">
            <a:xfrm>
              <a:off x="381000" y="3192462"/>
              <a:ext cx="381000" cy="579438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3</a:t>
              </a:r>
            </a:p>
          </p:txBody>
        </p:sp>
        <p:sp>
          <p:nvSpPr>
            <p:cNvPr id="297" name="Rectangle 118"/>
            <p:cNvSpPr>
              <a:spLocks noChangeArrowheads="1"/>
            </p:cNvSpPr>
            <p:nvPr/>
          </p:nvSpPr>
          <p:spPr bwMode="auto">
            <a:xfrm>
              <a:off x="381000" y="2586037"/>
              <a:ext cx="381000" cy="606425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>
                  <a:latin typeface="+mj-lt"/>
                </a:rPr>
                <a:t>2</a:t>
              </a:r>
            </a:p>
          </p:txBody>
        </p:sp>
        <p:sp>
          <p:nvSpPr>
            <p:cNvPr id="298" name="Line 119"/>
            <p:cNvSpPr>
              <a:spLocks noChangeShapeType="1"/>
            </p:cNvSpPr>
            <p:nvPr/>
          </p:nvSpPr>
          <p:spPr bwMode="auto">
            <a:xfrm>
              <a:off x="381000" y="2586037"/>
              <a:ext cx="381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9" name="Line 120"/>
            <p:cNvSpPr>
              <a:spLocks noChangeShapeType="1"/>
            </p:cNvSpPr>
            <p:nvPr/>
          </p:nvSpPr>
          <p:spPr bwMode="auto">
            <a:xfrm>
              <a:off x="381000" y="3192462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0" name="Line 121"/>
            <p:cNvSpPr>
              <a:spLocks noChangeShapeType="1"/>
            </p:cNvSpPr>
            <p:nvPr/>
          </p:nvSpPr>
          <p:spPr bwMode="auto">
            <a:xfrm>
              <a:off x="381000" y="377190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1" name="Line 122"/>
            <p:cNvSpPr>
              <a:spLocks noChangeShapeType="1"/>
            </p:cNvSpPr>
            <p:nvPr/>
          </p:nvSpPr>
          <p:spPr bwMode="auto">
            <a:xfrm>
              <a:off x="381000" y="4352925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2" name="Line 123"/>
            <p:cNvSpPr>
              <a:spLocks noChangeShapeType="1"/>
            </p:cNvSpPr>
            <p:nvPr/>
          </p:nvSpPr>
          <p:spPr bwMode="auto">
            <a:xfrm>
              <a:off x="381000" y="493395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3" name="Line 124"/>
            <p:cNvSpPr>
              <a:spLocks noChangeShapeType="1"/>
            </p:cNvSpPr>
            <p:nvPr/>
          </p:nvSpPr>
          <p:spPr bwMode="auto">
            <a:xfrm>
              <a:off x="381000" y="5514975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4" name="Line 125"/>
            <p:cNvSpPr>
              <a:spLocks noChangeShapeType="1"/>
            </p:cNvSpPr>
            <p:nvPr/>
          </p:nvSpPr>
          <p:spPr bwMode="auto">
            <a:xfrm>
              <a:off x="381000" y="6094412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5" name="Line 126"/>
            <p:cNvSpPr>
              <a:spLocks noChangeShapeType="1"/>
            </p:cNvSpPr>
            <p:nvPr/>
          </p:nvSpPr>
          <p:spPr bwMode="auto">
            <a:xfrm>
              <a:off x="381000" y="6675437"/>
              <a:ext cx="381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6" name="Line 127"/>
            <p:cNvSpPr>
              <a:spLocks noChangeShapeType="1"/>
            </p:cNvSpPr>
            <p:nvPr/>
          </p:nvSpPr>
          <p:spPr bwMode="auto">
            <a:xfrm>
              <a:off x="381000" y="2586037"/>
              <a:ext cx="0" cy="40894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7" name="Line 128"/>
            <p:cNvSpPr>
              <a:spLocks noChangeShapeType="1"/>
            </p:cNvSpPr>
            <p:nvPr/>
          </p:nvSpPr>
          <p:spPr bwMode="auto">
            <a:xfrm>
              <a:off x="762000" y="4352925"/>
              <a:ext cx="0" cy="5810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8" name="Line 129"/>
            <p:cNvSpPr>
              <a:spLocks noChangeShapeType="1"/>
            </p:cNvSpPr>
            <p:nvPr/>
          </p:nvSpPr>
          <p:spPr bwMode="auto">
            <a:xfrm>
              <a:off x="762000" y="2586037"/>
              <a:ext cx="0" cy="17668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9" name="Line 130"/>
            <p:cNvSpPr>
              <a:spLocks noChangeShapeType="1"/>
            </p:cNvSpPr>
            <p:nvPr/>
          </p:nvSpPr>
          <p:spPr bwMode="auto">
            <a:xfrm>
              <a:off x="762000" y="4324350"/>
              <a:ext cx="0" cy="23510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0" name="Rectangle 131"/>
            <p:cNvSpPr>
              <a:spLocks noChangeArrowheads="1"/>
            </p:cNvSpPr>
            <p:nvPr/>
          </p:nvSpPr>
          <p:spPr bwMode="auto">
            <a:xfrm>
              <a:off x="77343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311" name="Rectangle 132"/>
            <p:cNvSpPr>
              <a:spLocks noChangeArrowheads="1"/>
            </p:cNvSpPr>
            <p:nvPr/>
          </p:nvSpPr>
          <p:spPr bwMode="auto">
            <a:xfrm>
              <a:off x="71628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12" name="Rectangle 133"/>
            <p:cNvSpPr>
              <a:spLocks noChangeArrowheads="1"/>
            </p:cNvSpPr>
            <p:nvPr/>
          </p:nvSpPr>
          <p:spPr bwMode="auto">
            <a:xfrm>
              <a:off x="65913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2</a:t>
              </a:r>
            </a:p>
          </p:txBody>
        </p:sp>
        <p:sp>
          <p:nvSpPr>
            <p:cNvPr id="313" name="Rectangle 134"/>
            <p:cNvSpPr>
              <a:spLocks noChangeArrowheads="1"/>
            </p:cNvSpPr>
            <p:nvPr/>
          </p:nvSpPr>
          <p:spPr bwMode="auto">
            <a:xfrm>
              <a:off x="60198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314" name="Line 135"/>
            <p:cNvSpPr>
              <a:spLocks noChangeShapeType="1"/>
            </p:cNvSpPr>
            <p:nvPr/>
          </p:nvSpPr>
          <p:spPr bwMode="auto">
            <a:xfrm>
              <a:off x="6019800" y="39576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5" name="Line 136"/>
            <p:cNvSpPr>
              <a:spLocks noChangeShapeType="1"/>
            </p:cNvSpPr>
            <p:nvPr/>
          </p:nvSpPr>
          <p:spPr bwMode="auto">
            <a:xfrm>
              <a:off x="6019800" y="45418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6" name="Line 137"/>
            <p:cNvSpPr>
              <a:spLocks noChangeShapeType="1"/>
            </p:cNvSpPr>
            <p:nvPr/>
          </p:nvSpPr>
          <p:spPr bwMode="auto">
            <a:xfrm>
              <a:off x="6019800" y="39576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7" name="Line 138"/>
            <p:cNvSpPr>
              <a:spLocks noChangeShapeType="1"/>
            </p:cNvSpPr>
            <p:nvPr/>
          </p:nvSpPr>
          <p:spPr bwMode="auto">
            <a:xfrm>
              <a:off x="6591300" y="39576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8" name="Line 139"/>
            <p:cNvSpPr>
              <a:spLocks noChangeShapeType="1"/>
            </p:cNvSpPr>
            <p:nvPr/>
          </p:nvSpPr>
          <p:spPr bwMode="auto">
            <a:xfrm>
              <a:off x="7162800" y="39576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9" name="Line 140"/>
            <p:cNvSpPr>
              <a:spLocks noChangeShapeType="1"/>
            </p:cNvSpPr>
            <p:nvPr/>
          </p:nvSpPr>
          <p:spPr bwMode="auto">
            <a:xfrm>
              <a:off x="7734300" y="39576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0" name="Line 141"/>
            <p:cNvSpPr>
              <a:spLocks noChangeShapeType="1"/>
            </p:cNvSpPr>
            <p:nvPr/>
          </p:nvSpPr>
          <p:spPr bwMode="auto">
            <a:xfrm>
              <a:off x="8305800" y="39576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1" name="Rectangle 5"/>
            <p:cNvSpPr>
              <a:spLocks noChangeArrowheads="1"/>
            </p:cNvSpPr>
            <p:nvPr/>
          </p:nvSpPr>
          <p:spPr bwMode="auto">
            <a:xfrm>
              <a:off x="3943353" y="611028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22" name="Rectangle 6"/>
            <p:cNvSpPr>
              <a:spLocks noChangeArrowheads="1"/>
            </p:cNvSpPr>
            <p:nvPr/>
          </p:nvSpPr>
          <p:spPr bwMode="auto">
            <a:xfrm>
              <a:off x="3314702" y="611028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323" name="Rectangle 7"/>
            <p:cNvSpPr>
              <a:spLocks noChangeArrowheads="1"/>
            </p:cNvSpPr>
            <p:nvPr/>
          </p:nvSpPr>
          <p:spPr bwMode="auto">
            <a:xfrm>
              <a:off x="2686051" y="611028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24" name="Rectangle 8"/>
            <p:cNvSpPr>
              <a:spLocks noChangeArrowheads="1"/>
            </p:cNvSpPr>
            <p:nvPr/>
          </p:nvSpPr>
          <p:spPr bwMode="auto">
            <a:xfrm>
              <a:off x="2057401" y="611028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25" name="Rectangle 9"/>
            <p:cNvSpPr>
              <a:spLocks noChangeArrowheads="1"/>
            </p:cNvSpPr>
            <p:nvPr/>
          </p:nvSpPr>
          <p:spPr bwMode="auto">
            <a:xfrm>
              <a:off x="3943353" y="5516562"/>
              <a:ext cx="628651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326" name="Rectangle 10"/>
            <p:cNvSpPr>
              <a:spLocks noChangeArrowheads="1"/>
            </p:cNvSpPr>
            <p:nvPr/>
          </p:nvSpPr>
          <p:spPr bwMode="auto">
            <a:xfrm>
              <a:off x="3314702" y="5516562"/>
              <a:ext cx="628651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27" name="Rectangle 11"/>
            <p:cNvSpPr>
              <a:spLocks noChangeArrowheads="1"/>
            </p:cNvSpPr>
            <p:nvPr/>
          </p:nvSpPr>
          <p:spPr bwMode="auto">
            <a:xfrm>
              <a:off x="2686051" y="5516562"/>
              <a:ext cx="628651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28" name="Rectangle 12"/>
            <p:cNvSpPr>
              <a:spLocks noChangeArrowheads="1"/>
            </p:cNvSpPr>
            <p:nvPr/>
          </p:nvSpPr>
          <p:spPr bwMode="auto">
            <a:xfrm>
              <a:off x="2057401" y="5516562"/>
              <a:ext cx="628651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29" name="Rectangle 13"/>
            <p:cNvSpPr>
              <a:spLocks noChangeArrowheads="1"/>
            </p:cNvSpPr>
            <p:nvPr/>
          </p:nvSpPr>
          <p:spPr bwMode="auto">
            <a:xfrm>
              <a:off x="3943353" y="4921250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30" name="Rectangle 14"/>
            <p:cNvSpPr>
              <a:spLocks noChangeArrowheads="1"/>
            </p:cNvSpPr>
            <p:nvPr/>
          </p:nvSpPr>
          <p:spPr bwMode="auto">
            <a:xfrm>
              <a:off x="3314702" y="4921250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31" name="Rectangle 15"/>
            <p:cNvSpPr>
              <a:spLocks noChangeArrowheads="1"/>
            </p:cNvSpPr>
            <p:nvPr/>
          </p:nvSpPr>
          <p:spPr bwMode="auto">
            <a:xfrm>
              <a:off x="2686051" y="4921250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32" name="Rectangle 16"/>
            <p:cNvSpPr>
              <a:spLocks noChangeArrowheads="1"/>
            </p:cNvSpPr>
            <p:nvPr/>
          </p:nvSpPr>
          <p:spPr bwMode="auto">
            <a:xfrm>
              <a:off x="2057401" y="4921250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33" name="Rectangle 17"/>
            <p:cNvSpPr>
              <a:spLocks noChangeArrowheads="1"/>
            </p:cNvSpPr>
            <p:nvPr/>
          </p:nvSpPr>
          <p:spPr bwMode="auto">
            <a:xfrm>
              <a:off x="3943353" y="4324350"/>
              <a:ext cx="628651" cy="59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34" name="Rectangle 18"/>
            <p:cNvSpPr>
              <a:spLocks noChangeArrowheads="1"/>
            </p:cNvSpPr>
            <p:nvPr/>
          </p:nvSpPr>
          <p:spPr bwMode="auto">
            <a:xfrm>
              <a:off x="3314702" y="4324350"/>
              <a:ext cx="628651" cy="59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35" name="Rectangle 19"/>
            <p:cNvSpPr>
              <a:spLocks noChangeArrowheads="1"/>
            </p:cNvSpPr>
            <p:nvPr/>
          </p:nvSpPr>
          <p:spPr bwMode="auto">
            <a:xfrm>
              <a:off x="2686051" y="4324350"/>
              <a:ext cx="628651" cy="59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36" name="Rectangle 20"/>
            <p:cNvSpPr>
              <a:spLocks noChangeArrowheads="1"/>
            </p:cNvSpPr>
            <p:nvPr/>
          </p:nvSpPr>
          <p:spPr bwMode="auto">
            <a:xfrm>
              <a:off x="2057401" y="4324350"/>
              <a:ext cx="628651" cy="59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37" name="Rectangle 21"/>
            <p:cNvSpPr>
              <a:spLocks noChangeArrowheads="1"/>
            </p:cNvSpPr>
            <p:nvPr/>
          </p:nvSpPr>
          <p:spPr bwMode="auto">
            <a:xfrm>
              <a:off x="3943353" y="3729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38" name="Rectangle 22"/>
            <p:cNvSpPr>
              <a:spLocks noChangeArrowheads="1"/>
            </p:cNvSpPr>
            <p:nvPr/>
          </p:nvSpPr>
          <p:spPr bwMode="auto">
            <a:xfrm>
              <a:off x="3314702" y="3729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39" name="Rectangle 23"/>
            <p:cNvSpPr>
              <a:spLocks noChangeArrowheads="1"/>
            </p:cNvSpPr>
            <p:nvPr/>
          </p:nvSpPr>
          <p:spPr bwMode="auto">
            <a:xfrm>
              <a:off x="2686051" y="3729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40" name="Rectangle 24"/>
            <p:cNvSpPr>
              <a:spLocks noChangeArrowheads="1"/>
            </p:cNvSpPr>
            <p:nvPr/>
          </p:nvSpPr>
          <p:spPr bwMode="auto">
            <a:xfrm>
              <a:off x="2057401" y="3729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41" name="Rectangle 25"/>
            <p:cNvSpPr>
              <a:spLocks noChangeArrowheads="1"/>
            </p:cNvSpPr>
            <p:nvPr/>
          </p:nvSpPr>
          <p:spPr bwMode="auto">
            <a:xfrm>
              <a:off x="3943353" y="3181350"/>
              <a:ext cx="628651" cy="547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42" name="Rectangle 26"/>
            <p:cNvSpPr>
              <a:spLocks noChangeArrowheads="1"/>
            </p:cNvSpPr>
            <p:nvPr/>
          </p:nvSpPr>
          <p:spPr bwMode="auto">
            <a:xfrm>
              <a:off x="3314702" y="3181350"/>
              <a:ext cx="628651" cy="547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43" name="Rectangle 27"/>
            <p:cNvSpPr>
              <a:spLocks noChangeArrowheads="1"/>
            </p:cNvSpPr>
            <p:nvPr/>
          </p:nvSpPr>
          <p:spPr bwMode="auto">
            <a:xfrm>
              <a:off x="2686051" y="3181350"/>
              <a:ext cx="628651" cy="547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44" name="Rectangle 28"/>
            <p:cNvSpPr>
              <a:spLocks noChangeArrowheads="1"/>
            </p:cNvSpPr>
            <p:nvPr/>
          </p:nvSpPr>
          <p:spPr bwMode="auto">
            <a:xfrm>
              <a:off x="2057401" y="3181350"/>
              <a:ext cx="628651" cy="547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45" name="Rectangle 29"/>
            <p:cNvSpPr>
              <a:spLocks noChangeArrowheads="1"/>
            </p:cNvSpPr>
            <p:nvPr/>
          </p:nvSpPr>
          <p:spPr bwMode="auto">
            <a:xfrm>
              <a:off x="3943353" y="2586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346" name="Rectangle 30"/>
            <p:cNvSpPr>
              <a:spLocks noChangeArrowheads="1"/>
            </p:cNvSpPr>
            <p:nvPr/>
          </p:nvSpPr>
          <p:spPr bwMode="auto">
            <a:xfrm>
              <a:off x="3314702" y="2586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347" name="Rectangle 31"/>
            <p:cNvSpPr>
              <a:spLocks noChangeArrowheads="1"/>
            </p:cNvSpPr>
            <p:nvPr/>
          </p:nvSpPr>
          <p:spPr bwMode="auto">
            <a:xfrm>
              <a:off x="2686051" y="2586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348" name="Rectangle 32"/>
            <p:cNvSpPr>
              <a:spLocks noChangeArrowheads="1"/>
            </p:cNvSpPr>
            <p:nvPr/>
          </p:nvSpPr>
          <p:spPr bwMode="auto">
            <a:xfrm>
              <a:off x="2057401" y="2586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 </a:t>
              </a:r>
            </a:p>
          </p:txBody>
        </p:sp>
        <p:sp>
          <p:nvSpPr>
            <p:cNvPr id="349" name="Line 33"/>
            <p:cNvSpPr>
              <a:spLocks noChangeShapeType="1"/>
            </p:cNvSpPr>
            <p:nvPr/>
          </p:nvSpPr>
          <p:spPr bwMode="auto">
            <a:xfrm>
              <a:off x="2057401" y="2586037"/>
              <a:ext cx="251460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0" name="Line 34"/>
            <p:cNvSpPr>
              <a:spLocks noChangeShapeType="1"/>
            </p:cNvSpPr>
            <p:nvPr/>
          </p:nvSpPr>
          <p:spPr bwMode="auto">
            <a:xfrm>
              <a:off x="2057401" y="3181350"/>
              <a:ext cx="25146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1" name="Line 35"/>
            <p:cNvSpPr>
              <a:spLocks noChangeShapeType="1"/>
            </p:cNvSpPr>
            <p:nvPr/>
          </p:nvSpPr>
          <p:spPr bwMode="auto">
            <a:xfrm>
              <a:off x="2057401" y="3729037"/>
              <a:ext cx="25146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2" name="Line 36"/>
            <p:cNvSpPr>
              <a:spLocks noChangeShapeType="1"/>
            </p:cNvSpPr>
            <p:nvPr/>
          </p:nvSpPr>
          <p:spPr bwMode="auto">
            <a:xfrm>
              <a:off x="2057401" y="4324350"/>
              <a:ext cx="25146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3" name="Line 37"/>
            <p:cNvSpPr>
              <a:spLocks noChangeShapeType="1"/>
            </p:cNvSpPr>
            <p:nvPr/>
          </p:nvSpPr>
          <p:spPr bwMode="auto">
            <a:xfrm>
              <a:off x="2057401" y="4921250"/>
              <a:ext cx="25146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4" name="Line 38"/>
            <p:cNvSpPr>
              <a:spLocks noChangeShapeType="1"/>
            </p:cNvSpPr>
            <p:nvPr/>
          </p:nvSpPr>
          <p:spPr bwMode="auto">
            <a:xfrm>
              <a:off x="2057401" y="5516562"/>
              <a:ext cx="25146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5" name="Line 39"/>
            <p:cNvSpPr>
              <a:spLocks noChangeShapeType="1"/>
            </p:cNvSpPr>
            <p:nvPr/>
          </p:nvSpPr>
          <p:spPr bwMode="auto">
            <a:xfrm>
              <a:off x="2057401" y="6110287"/>
              <a:ext cx="25146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6" name="Line 40"/>
            <p:cNvSpPr>
              <a:spLocks noChangeShapeType="1"/>
            </p:cNvSpPr>
            <p:nvPr/>
          </p:nvSpPr>
          <p:spPr bwMode="auto">
            <a:xfrm>
              <a:off x="2057401" y="6705600"/>
              <a:ext cx="251460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7" name="Line 41"/>
            <p:cNvSpPr>
              <a:spLocks noChangeShapeType="1"/>
            </p:cNvSpPr>
            <p:nvPr/>
          </p:nvSpPr>
          <p:spPr bwMode="auto">
            <a:xfrm>
              <a:off x="2057401" y="2586037"/>
              <a:ext cx="0" cy="411956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" name="Line 42"/>
            <p:cNvSpPr>
              <a:spLocks noChangeShapeType="1"/>
            </p:cNvSpPr>
            <p:nvPr/>
          </p:nvSpPr>
          <p:spPr bwMode="auto">
            <a:xfrm>
              <a:off x="2686051" y="2586037"/>
              <a:ext cx="0" cy="41195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9" name="Line 43"/>
            <p:cNvSpPr>
              <a:spLocks noChangeShapeType="1"/>
            </p:cNvSpPr>
            <p:nvPr/>
          </p:nvSpPr>
          <p:spPr bwMode="auto">
            <a:xfrm>
              <a:off x="3314702" y="2586037"/>
              <a:ext cx="0" cy="41195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60" name="Line 44"/>
            <p:cNvSpPr>
              <a:spLocks noChangeShapeType="1"/>
            </p:cNvSpPr>
            <p:nvPr/>
          </p:nvSpPr>
          <p:spPr bwMode="auto">
            <a:xfrm>
              <a:off x="3943353" y="2586037"/>
              <a:ext cx="0" cy="41195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61" name="Line 45"/>
            <p:cNvSpPr>
              <a:spLocks noChangeShapeType="1"/>
            </p:cNvSpPr>
            <p:nvPr/>
          </p:nvSpPr>
          <p:spPr bwMode="auto">
            <a:xfrm>
              <a:off x="4572003" y="2586037"/>
              <a:ext cx="0" cy="411956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62" name="Text Box 4"/>
            <p:cNvSpPr txBox="1">
              <a:spLocks noChangeArrowheads="1"/>
            </p:cNvSpPr>
            <p:nvPr/>
          </p:nvSpPr>
          <p:spPr bwMode="auto">
            <a:xfrm>
              <a:off x="1951038" y="2052637"/>
              <a:ext cx="3870329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b="1" dirty="0">
                  <a:solidFill>
                    <a:srgbClr val="008000"/>
                  </a:solidFill>
                </a:rPr>
                <a:t>Input matrix (Shingles x Documents) </a:t>
              </a:r>
            </a:p>
          </p:txBody>
        </p:sp>
      </p:grpSp>
      <p:graphicFrame>
        <p:nvGraphicFramePr>
          <p:cNvPr id="363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036982"/>
              </p:ext>
            </p:extLst>
          </p:nvPr>
        </p:nvGraphicFramePr>
        <p:xfrm>
          <a:off x="1371600" y="2133600"/>
          <a:ext cx="381000" cy="4089401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64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4" name="Text Box 4"/>
          <p:cNvSpPr txBox="1">
            <a:spLocks noChangeArrowheads="1"/>
          </p:cNvSpPr>
          <p:nvPr/>
        </p:nvSpPr>
        <p:spPr bwMode="auto">
          <a:xfrm>
            <a:off x="274079" y="1600200"/>
            <a:ext cx="16172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Permutation </a:t>
            </a:r>
            <a:r>
              <a:rPr lang="en-US" b="1" dirty="0">
                <a:solidFill>
                  <a:srgbClr val="008000"/>
                </a:solidFill>
                <a:sym typeface="Symbol"/>
              </a:rPr>
              <a:t></a:t>
            </a:r>
            <a:endParaRPr lang="en-US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87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Min-Hash Signatures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F304B-AF2A-4425-83B2-D5FFE34E7216}" type="slidenum">
              <a:rPr lang="en-US"/>
              <a:pPr/>
              <a:t>38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98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516698"/>
                <a:ext cx="8686800" cy="518890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D60093"/>
                    </a:solidFill>
                  </a:rPr>
                  <a:t>Pick K=100 random permutations of the rows</a:t>
                </a:r>
              </a:p>
              <a:p>
                <a:r>
                  <a:rPr lang="en-US" dirty="0"/>
                  <a:t>Think of </a:t>
                </a:r>
                <a:r>
                  <a:rPr lang="en-US" b="1" i="1" dirty="0"/>
                  <a:t>sig</a:t>
                </a:r>
                <a:r>
                  <a:rPr lang="en-US" b="1" dirty="0"/>
                  <a:t>(C)</a:t>
                </a:r>
                <a:r>
                  <a:rPr lang="en-US" dirty="0"/>
                  <a:t> as a column vector</a:t>
                </a:r>
              </a:p>
              <a:p>
                <a:r>
                  <a:rPr lang="en-US" b="1" dirty="0"/>
                  <a:t>s</a:t>
                </a:r>
                <a:r>
                  <a:rPr lang="en-US" b="1" i="1" dirty="0"/>
                  <a:t>ig</a:t>
                </a:r>
                <a:r>
                  <a:rPr lang="en-US" b="1" dirty="0"/>
                  <a:t>(C)[</a:t>
                </a:r>
                <a:r>
                  <a:rPr lang="en-US" b="1" dirty="0" err="1"/>
                  <a:t>i</a:t>
                </a:r>
                <a:r>
                  <a:rPr lang="en-US" b="1" dirty="0"/>
                  <a:t>] =</a:t>
                </a:r>
                <a:r>
                  <a:rPr lang="en-US" dirty="0"/>
                  <a:t>according to the </a:t>
                </a:r>
                <a:r>
                  <a:rPr lang="en-US" i="1" dirty="0" err="1"/>
                  <a:t>i-</a:t>
                </a:r>
                <a:r>
                  <a:rPr lang="en-US" dirty="0" err="1"/>
                  <a:t>th</a:t>
                </a:r>
                <a:r>
                  <a:rPr lang="en-US" dirty="0"/>
                  <a:t>permutation, the index of the first row that has a 1 in column </a:t>
                </a:r>
                <a:r>
                  <a:rPr lang="en-US" i="1" dirty="0"/>
                  <a:t>C</a:t>
                </a:r>
              </a:p>
              <a:p>
                <a:pPr lvl="1">
                  <a:buNone/>
                </a:pPr>
                <a:r>
                  <a:rPr lang="en-US" sz="3200" b="1" i="1" dirty="0">
                    <a:latin typeface="Times New Roman" pitchFamily="18" charset="0"/>
                    <a:cs typeface="Times New Roman" pitchFamily="18" charset="0"/>
                  </a:rPr>
                  <a:t>		sig</a:t>
                </a: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(C)[</a:t>
                </a:r>
                <a:r>
                  <a:rPr lang="en-US" sz="3200" b="1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] = min (</a:t>
                </a:r>
                <a:r>
                  <a:rPr lang="en-US" sz="3200" b="1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</a:t>
                </a:r>
                <a:r>
                  <a:rPr lang="en-US" sz="3200" b="1" baseline="-25000" dirty="0" err="1">
                    <a:latin typeface="Times New Roman" pitchFamily="18" charset="0"/>
                    <a:cs typeface="Times New Roman" pitchFamily="18" charset="0"/>
                    <a:sym typeface="Symbol"/>
                  </a:rPr>
                  <a:t>i</a:t>
                </a:r>
                <a:r>
                  <a:rPr lang="en-US" sz="3200" b="1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(C))</a:t>
                </a:r>
                <a:endParaRPr lang="en-US" sz="32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Note:</a:t>
                </a:r>
                <a:r>
                  <a:rPr lang="en-US" dirty="0"/>
                  <a:t> The sketch (signature) of document </a:t>
                </a:r>
                <a:r>
                  <a:rPr lang="en-US" i="1" dirty="0"/>
                  <a:t>C</a:t>
                </a:r>
                <a:r>
                  <a:rPr lang="en-US" dirty="0"/>
                  <a:t> is small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~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𝟏𝟎𝟎</m:t>
                    </m:r>
                  </m:oMath>
                </a14:m>
                <a:r>
                  <a:rPr lang="en-US" b="1" dirty="0">
                    <a:solidFill>
                      <a:srgbClr val="0000FF"/>
                    </a:solidFill>
                  </a:rPr>
                  <a:t> bytes!</a:t>
                </a:r>
              </a:p>
              <a:p>
                <a:pPr lvl="8"/>
                <a:endParaRPr lang="en-US" dirty="0"/>
              </a:p>
              <a:p>
                <a:r>
                  <a:rPr lang="en-US" b="1" dirty="0">
                    <a:solidFill>
                      <a:srgbClr val="008000"/>
                    </a:solidFill>
                  </a:rPr>
                  <a:t>We achieved our goal!</a:t>
                </a:r>
                <a:r>
                  <a:rPr lang="en-US" b="1" dirty="0"/>
                  <a:t> We “compressed” </a:t>
                </a:r>
                <a:br>
                  <a:rPr lang="en-US" b="1" dirty="0"/>
                </a:br>
                <a:r>
                  <a:rPr lang="en-US" b="1" dirty="0"/>
                  <a:t>long bit vectors into short signatures</a:t>
                </a:r>
              </a:p>
            </p:txBody>
          </p:sp>
        </mc:Choice>
        <mc:Fallback>
          <p:sp>
            <p:nvSpPr>
              <p:cNvPr id="419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16698"/>
                <a:ext cx="8686800" cy="5188902"/>
              </a:xfrm>
              <a:blipFill>
                <a:blip r:embed="rId2"/>
                <a:stretch>
                  <a:fillRect l="-351" t="-1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390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Trick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524000"/>
            <a:ext cx="8229600" cy="548640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Permuting rows even once is prohibitive</a:t>
            </a:r>
          </a:p>
          <a:p>
            <a:r>
              <a:rPr lang="en-US" b="1" dirty="0">
                <a:solidFill>
                  <a:srgbClr val="D60093"/>
                </a:solidFill>
              </a:rPr>
              <a:t>Row hashing!</a:t>
            </a:r>
          </a:p>
          <a:p>
            <a:pPr lvl="1"/>
            <a:r>
              <a:rPr lang="en-US" dirty="0"/>
              <a:t>Pick </a:t>
            </a:r>
            <a:r>
              <a:rPr lang="en-US" b="1" dirty="0"/>
              <a:t>K = 100</a:t>
            </a:r>
            <a:r>
              <a:rPr lang="en-US" dirty="0"/>
              <a:t> hash functions </a:t>
            </a:r>
            <a:r>
              <a:rPr lang="en-US" b="1" i="1" dirty="0" err="1"/>
              <a:t>k</a:t>
            </a:r>
            <a:r>
              <a:rPr lang="en-US" b="1" i="1" baseline="-25000" dirty="0" err="1"/>
              <a:t>i</a:t>
            </a:r>
            <a:endParaRPr lang="en-US" i="1" dirty="0">
              <a:sym typeface="Symbol"/>
            </a:endParaRPr>
          </a:p>
          <a:p>
            <a:pPr lvl="1"/>
            <a:r>
              <a:rPr lang="en-US" dirty="0">
                <a:sym typeface="Symbol"/>
              </a:rPr>
              <a:t>Ordering under </a:t>
            </a:r>
            <a:r>
              <a:rPr lang="en-US" b="1" i="1" dirty="0" err="1"/>
              <a:t>k</a:t>
            </a:r>
            <a:r>
              <a:rPr lang="en-US" b="1" i="1" baseline="-25000" dirty="0" err="1"/>
              <a:t>i</a:t>
            </a:r>
            <a:r>
              <a:rPr lang="en-US" dirty="0">
                <a:sym typeface="Symbol"/>
              </a:rPr>
              <a:t> gives a random row permutation!</a:t>
            </a:r>
          </a:p>
          <a:p>
            <a:r>
              <a:rPr lang="en-US" b="1" dirty="0">
                <a:solidFill>
                  <a:srgbClr val="0000FF"/>
                </a:solidFill>
                <a:sym typeface="Symbol"/>
              </a:rPr>
              <a:t>One-pass implementation</a:t>
            </a:r>
          </a:p>
          <a:p>
            <a:pPr lvl="1"/>
            <a:r>
              <a:rPr lang="en-US" dirty="0">
                <a:sym typeface="Symbol"/>
              </a:rPr>
              <a:t>For each column </a:t>
            </a:r>
            <a:r>
              <a:rPr lang="en-US" b="1" i="1" dirty="0">
                <a:sym typeface="Symbol"/>
              </a:rPr>
              <a:t>C</a:t>
            </a:r>
            <a:r>
              <a:rPr lang="en-US" dirty="0">
                <a:sym typeface="Symbol"/>
              </a:rPr>
              <a:t> and hash-</a:t>
            </a:r>
            <a:r>
              <a:rPr lang="en-US" dirty="0" err="1">
                <a:sym typeface="Symbol"/>
              </a:rPr>
              <a:t>func</a:t>
            </a:r>
            <a:r>
              <a:rPr lang="en-US" dirty="0">
                <a:sym typeface="Symbol"/>
              </a:rPr>
              <a:t>. </a:t>
            </a:r>
            <a:r>
              <a:rPr lang="en-US" b="1" i="1" dirty="0" err="1">
                <a:sym typeface="Symbol"/>
              </a:rPr>
              <a:t>k</a:t>
            </a:r>
            <a:r>
              <a:rPr lang="en-US" b="1" i="1" baseline="-25000" dirty="0" err="1">
                <a:sym typeface="Symbol"/>
              </a:rPr>
              <a:t>i</a:t>
            </a:r>
            <a:r>
              <a:rPr lang="en-US" dirty="0">
                <a:sym typeface="Symbol"/>
              </a:rPr>
              <a:t> keep a “slot” for the min-hash value</a:t>
            </a:r>
          </a:p>
          <a:p>
            <a:pPr lvl="1"/>
            <a:r>
              <a:rPr lang="en-US" dirty="0">
                <a:sym typeface="Symbol"/>
              </a:rPr>
              <a:t>Initialize all </a:t>
            </a:r>
            <a:r>
              <a:rPr lang="en-US" b="1" i="1" dirty="0">
                <a:sym typeface="Symbol"/>
              </a:rPr>
              <a:t>sig(C)[</a:t>
            </a:r>
            <a:r>
              <a:rPr lang="en-US" b="1" i="1" dirty="0" err="1">
                <a:sym typeface="Symbol"/>
              </a:rPr>
              <a:t>i</a:t>
            </a:r>
            <a:r>
              <a:rPr lang="en-US" b="1" i="1" dirty="0">
                <a:sym typeface="Symbol"/>
              </a:rPr>
              <a:t>] = </a:t>
            </a:r>
            <a:r>
              <a:rPr lang="en-US" b="1" dirty="0">
                <a:sym typeface="Symbol"/>
              </a:rPr>
              <a:t></a:t>
            </a:r>
          </a:p>
          <a:p>
            <a:pPr lvl="1"/>
            <a:r>
              <a:rPr lang="en-US" b="1" dirty="0">
                <a:sym typeface="Symbol"/>
              </a:rPr>
              <a:t>Scan rows looking for 1s</a:t>
            </a:r>
          </a:p>
          <a:p>
            <a:pPr lvl="2"/>
            <a:r>
              <a:rPr lang="en-US" dirty="0">
                <a:sym typeface="Symbol"/>
              </a:rPr>
              <a:t>Suppose row </a:t>
            </a:r>
            <a:r>
              <a:rPr lang="en-US" b="1" i="1" dirty="0">
                <a:sym typeface="Symbol"/>
              </a:rPr>
              <a:t>j</a:t>
            </a:r>
            <a:r>
              <a:rPr lang="en-US" dirty="0">
                <a:sym typeface="Symbol"/>
              </a:rPr>
              <a:t> has 1 in column </a:t>
            </a:r>
            <a:r>
              <a:rPr lang="en-US" b="1" i="1" dirty="0">
                <a:sym typeface="Symbol"/>
              </a:rPr>
              <a:t>C</a:t>
            </a:r>
            <a:endParaRPr lang="en-US" b="1" i="1" baseline="-25000" dirty="0">
              <a:sym typeface="Symbol"/>
            </a:endParaRPr>
          </a:p>
          <a:p>
            <a:pPr lvl="2"/>
            <a:r>
              <a:rPr lang="en-US" dirty="0">
                <a:sym typeface="Symbol"/>
              </a:rPr>
              <a:t>Then for each </a:t>
            </a:r>
            <a:r>
              <a:rPr lang="en-US" b="1" i="1" dirty="0" err="1">
                <a:sym typeface="Symbol"/>
              </a:rPr>
              <a:t>k</a:t>
            </a:r>
            <a:r>
              <a:rPr lang="en-US" b="1" i="1" baseline="-25000" dirty="0" err="1">
                <a:sym typeface="Symbol"/>
              </a:rPr>
              <a:t>i</a:t>
            </a:r>
            <a:r>
              <a:rPr lang="en-US" b="1" baseline="-25000" dirty="0">
                <a:sym typeface="Symbol"/>
              </a:rPr>
              <a:t> </a:t>
            </a:r>
            <a:r>
              <a:rPr lang="en-US" dirty="0">
                <a:sym typeface="Symbol"/>
              </a:rPr>
              <a:t>:</a:t>
            </a:r>
          </a:p>
          <a:p>
            <a:pPr lvl="3"/>
            <a:r>
              <a:rPr lang="en-US" dirty="0">
                <a:sym typeface="Symbol"/>
              </a:rPr>
              <a:t>If </a:t>
            </a:r>
            <a:r>
              <a:rPr lang="en-US" b="1" i="1" dirty="0" err="1">
                <a:sym typeface="Symbol"/>
              </a:rPr>
              <a:t>k</a:t>
            </a:r>
            <a:r>
              <a:rPr lang="en-US" b="1" i="1" baseline="-25000" dirty="0" err="1">
                <a:sym typeface="Symbol"/>
              </a:rPr>
              <a:t>i</a:t>
            </a:r>
            <a:r>
              <a:rPr lang="en-US" b="1" i="1" dirty="0">
                <a:sym typeface="Symbol"/>
              </a:rPr>
              <a:t>(j) &lt; sig(C)[</a:t>
            </a:r>
            <a:r>
              <a:rPr lang="en-US" b="1" i="1" dirty="0" err="1">
                <a:sym typeface="Symbol"/>
              </a:rPr>
              <a:t>i</a:t>
            </a:r>
            <a:r>
              <a:rPr lang="en-US" b="1" i="1" dirty="0">
                <a:sym typeface="Symbol"/>
              </a:rPr>
              <a:t>]</a:t>
            </a:r>
            <a:r>
              <a:rPr lang="en-US" dirty="0">
                <a:sym typeface="Symbol"/>
              </a:rPr>
              <a:t>, then </a:t>
            </a:r>
            <a:r>
              <a:rPr lang="en-US" b="1" i="1" dirty="0">
                <a:sym typeface="Symbol"/>
              </a:rPr>
              <a:t>sig(C)[</a:t>
            </a:r>
            <a:r>
              <a:rPr lang="en-US" b="1" i="1" dirty="0" err="1">
                <a:sym typeface="Symbol"/>
              </a:rPr>
              <a:t>i</a:t>
            </a:r>
            <a:r>
              <a:rPr lang="en-US" b="1" i="1" dirty="0">
                <a:sym typeface="Symbol"/>
              </a:rPr>
              <a:t>]  </a:t>
            </a:r>
            <a:r>
              <a:rPr lang="en-US" b="1" i="1" dirty="0" err="1">
                <a:sym typeface="Symbol"/>
              </a:rPr>
              <a:t>k</a:t>
            </a:r>
            <a:r>
              <a:rPr lang="en-US" b="1" i="1" baseline="-25000" dirty="0" err="1">
                <a:sym typeface="Symbol"/>
              </a:rPr>
              <a:t>i</a:t>
            </a:r>
            <a:r>
              <a:rPr lang="en-US" b="1" i="1" dirty="0">
                <a:sym typeface="Symbol"/>
              </a:rPr>
              <a:t>(j)</a:t>
            </a:r>
            <a:endParaRPr lang="en-US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210184" y="4889718"/>
            <a:ext cx="293381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How to pick a random</a:t>
            </a:r>
            <a:br>
              <a:rPr lang="en-US" sz="16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hash function h(x)?</a:t>
            </a:r>
          </a:p>
          <a:p>
            <a:r>
              <a:rPr lang="en-US" sz="1600" b="1" dirty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Universal hashing:</a:t>
            </a:r>
          </a:p>
          <a:p>
            <a:r>
              <a:rPr lang="en-US" sz="1600" i="1" dirty="0" err="1">
                <a:latin typeface="Arial" pitchFamily="34" charset="0"/>
                <a:cs typeface="Arial" pitchFamily="34" charset="0"/>
              </a:rPr>
              <a:t>h</a:t>
            </a:r>
            <a:r>
              <a:rPr lang="en-US" sz="1600" i="1" baseline="-25000" dirty="0" err="1">
                <a:latin typeface="Arial" pitchFamily="34" charset="0"/>
                <a:cs typeface="Arial" pitchFamily="34" charset="0"/>
              </a:rPr>
              <a:t>a,b</a:t>
            </a:r>
            <a:r>
              <a:rPr lang="en-US" sz="1600" i="1" dirty="0">
                <a:latin typeface="Arial" pitchFamily="34" charset="0"/>
                <a:cs typeface="Arial" pitchFamily="34" charset="0"/>
              </a:rPr>
              <a:t>(x)=((</a:t>
            </a:r>
            <a:r>
              <a:rPr lang="en-US" sz="1600" i="1" dirty="0" err="1">
                <a:latin typeface="Arial" pitchFamily="34" charset="0"/>
                <a:cs typeface="Arial" pitchFamily="34" charset="0"/>
              </a:rPr>
              <a:t>a·x+b</a:t>
            </a:r>
            <a:r>
              <a:rPr lang="en-US" sz="1600" i="1" dirty="0">
                <a:latin typeface="Arial" pitchFamily="34" charset="0"/>
                <a:cs typeface="Arial" pitchFamily="34" charset="0"/>
              </a:rPr>
              <a:t>) mod p)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mod</a:t>
            </a:r>
            <a:r>
              <a:rPr lang="en-US" sz="1600" i="1" dirty="0">
                <a:latin typeface="Arial" pitchFamily="34" charset="0"/>
                <a:cs typeface="Arial" pitchFamily="34" charset="0"/>
              </a:rPr>
              <a:t> N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where:</a:t>
            </a:r>
          </a:p>
          <a:p>
            <a:r>
              <a:rPr lang="en-US" sz="1600" dirty="0" err="1">
                <a:latin typeface="Arial" pitchFamily="34" charset="0"/>
                <a:cs typeface="Arial" pitchFamily="34" charset="0"/>
              </a:rPr>
              <a:t>a,b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… random integers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p … prime number (p &gt; N)</a:t>
            </a:r>
          </a:p>
        </p:txBody>
      </p:sp>
    </p:spTree>
    <p:extLst>
      <p:ext uri="{BB962C8B-B14F-4D97-AF65-F5344CB8AC3E}">
        <p14:creationId xmlns:p14="http://schemas.microsoft.com/office/powerpoint/2010/main" val="14097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 descr="teaser_inpu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24263" y="2997200"/>
            <a:ext cx="1895475" cy="1422400"/>
          </a:xfrm>
          <a:prstGeom prst="rect">
            <a:avLst/>
          </a:prstGeom>
          <a:noFill/>
        </p:spPr>
      </p:pic>
      <p:sp>
        <p:nvSpPr>
          <p:cNvPr id="151557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Scene Completion Problem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741017" y="0"/>
            <a:ext cx="34029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[Hays and </a:t>
            </a:r>
            <a:r>
              <a:rPr lang="en-US" dirty="0" err="1">
                <a:solidFill>
                  <a:schemeClr val="bg1"/>
                </a:solidFill>
              </a:rPr>
              <a:t>Efros</a:t>
            </a:r>
            <a:r>
              <a:rPr lang="en-US" dirty="0">
                <a:solidFill>
                  <a:schemeClr val="bg1"/>
                </a:solidFill>
              </a:rPr>
              <a:t>, SIGGRAPH 2007]</a:t>
            </a:r>
          </a:p>
        </p:txBody>
      </p:sp>
    </p:spTree>
    <p:extLst>
      <p:ext uri="{BB962C8B-B14F-4D97-AF65-F5344CB8AC3E}">
        <p14:creationId xmlns:p14="http://schemas.microsoft.com/office/powerpoint/2010/main" val="358948619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3051048"/>
            <a:ext cx="8077200" cy="1673352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Locality Sensitive Hashing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685800" y="4267200"/>
            <a:ext cx="8077200" cy="1499616"/>
          </a:xfrm>
        </p:spPr>
        <p:txBody>
          <a:bodyPr>
            <a:noAutofit/>
          </a:bodyPr>
          <a:lstStyle/>
          <a:p>
            <a:pPr marL="2401824" lvl="8" indent="-609600">
              <a:buFont typeface="Monotype Sorts" pitchFamily="2" charset="2"/>
              <a:buAutoNum type="arabicPeriod"/>
            </a:pPr>
            <a:endParaRPr lang="en-US" sz="2800" dirty="0"/>
          </a:p>
          <a:p>
            <a:r>
              <a:rPr lang="en-US" sz="3200" b="1" dirty="0"/>
              <a:t>Step 3: </a:t>
            </a:r>
            <a:r>
              <a:rPr lang="en-US" sz="3200" b="1" i="1" dirty="0">
                <a:solidFill>
                  <a:schemeClr val="bg1"/>
                </a:solidFill>
              </a:rPr>
              <a:t>Locality-Sensitive Hashing: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br>
              <a:rPr lang="sl-SI" sz="3200" dirty="0"/>
            </a:br>
            <a:r>
              <a:rPr lang="en-US" sz="3200" dirty="0"/>
              <a:t>Focus on pairs of signatures likely to be from similar documents</a:t>
            </a: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 rot="-5394873">
            <a:off x="1257300" y="842962"/>
            <a:ext cx="1371600" cy="9906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CC99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lang="en-US" sz="1800"/>
              <a:t>Shingling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2400" y="1033462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Docu-</a:t>
            </a:r>
          </a:p>
          <a:p>
            <a:r>
              <a:rPr lang="en-US" sz="1800"/>
              <a:t>ment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990600" y="1338262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2362200" y="1338262"/>
            <a:ext cx="1354138" cy="2578100"/>
            <a:chOff x="1488" y="1920"/>
            <a:chExt cx="853" cy="1624"/>
          </a:xfrm>
        </p:grpSpPr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1536" y="19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488" y="2448"/>
              <a:ext cx="853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/>
                <a:t>The set</a:t>
              </a:r>
            </a:p>
            <a:p>
              <a:r>
                <a:rPr lang="en-US" sz="1800"/>
                <a:t>of strings</a:t>
              </a:r>
            </a:p>
            <a:p>
              <a:r>
                <a:rPr lang="en-US" sz="1800"/>
                <a:t>of length </a:t>
              </a:r>
              <a:r>
                <a:rPr lang="en-US" sz="1800" i="1"/>
                <a:t>k</a:t>
              </a:r>
            </a:p>
            <a:p>
              <a:r>
                <a:rPr lang="en-US" sz="1800"/>
                <a:t>that appear</a:t>
              </a:r>
            </a:p>
            <a:p>
              <a:r>
                <a:rPr lang="en-US" sz="1800"/>
                <a:t>in the doc-</a:t>
              </a:r>
            </a:p>
            <a:p>
              <a:r>
                <a:rPr lang="en-US" sz="1800"/>
                <a:t>ument</a:t>
              </a: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1872" y="19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581399" y="652462"/>
            <a:ext cx="2305050" cy="3556001"/>
            <a:chOff x="2256" y="1488"/>
            <a:chExt cx="1452" cy="2240"/>
          </a:xfrm>
        </p:grpSpPr>
        <p:sp>
          <p:nvSpPr>
            <p:cNvPr id="13" name="AutoShape 4"/>
            <p:cNvSpPr>
              <a:spLocks noChangeArrowheads="1"/>
            </p:cNvSpPr>
            <p:nvPr/>
          </p:nvSpPr>
          <p:spPr bwMode="auto">
            <a:xfrm rot="-5394873">
              <a:off x="2136" y="1608"/>
              <a:ext cx="864" cy="62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99CC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pPr algn="ctr"/>
              <a:r>
                <a:rPr lang="en-US" sz="1800" dirty="0"/>
                <a:t>Min-Hash-</a:t>
              </a:r>
            </a:p>
            <a:p>
              <a:pPr algn="ctr"/>
              <a:r>
                <a:rPr lang="en-US" sz="1800" dirty="0" err="1"/>
                <a:t>ing</a:t>
              </a:r>
              <a:endParaRPr lang="en-US" sz="1800" dirty="0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880" y="19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2784" y="2448"/>
              <a:ext cx="924" cy="1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 i="1" dirty="0">
                  <a:solidFill>
                    <a:srgbClr val="FF0066"/>
                  </a:solidFill>
                </a:rPr>
                <a:t>Signatures:</a:t>
              </a:r>
              <a:endParaRPr lang="en-US" sz="1800" b="1" dirty="0"/>
            </a:p>
            <a:p>
              <a:r>
                <a:rPr lang="en-US" sz="1800" dirty="0"/>
                <a:t>short integer</a:t>
              </a:r>
            </a:p>
            <a:p>
              <a:r>
                <a:rPr lang="en-US" sz="1800" dirty="0"/>
                <a:t>vectors that</a:t>
              </a:r>
            </a:p>
            <a:p>
              <a:r>
                <a:rPr lang="en-US" sz="1800" dirty="0"/>
                <a:t>represent the</a:t>
              </a:r>
            </a:p>
            <a:p>
              <a:r>
                <a:rPr lang="en-US" sz="1800" dirty="0"/>
                <a:t>sets, and</a:t>
              </a:r>
            </a:p>
            <a:p>
              <a:r>
                <a:rPr lang="en-US" sz="1800" dirty="0"/>
                <a:t>reflect their</a:t>
              </a:r>
            </a:p>
            <a:p>
              <a:r>
                <a:rPr lang="en-US" sz="1800" dirty="0"/>
                <a:t>similarity</a:t>
              </a: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3216" y="19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5714999" y="455613"/>
            <a:ext cx="3321050" cy="2032001"/>
            <a:chOff x="3600" y="1364"/>
            <a:chExt cx="2092" cy="1280"/>
          </a:xfrm>
        </p:grpSpPr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3600" y="1536"/>
              <a:ext cx="816" cy="7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dirty="0"/>
                <a:t>Locality-</a:t>
              </a:r>
            </a:p>
            <a:p>
              <a:pPr algn="ctr"/>
              <a:r>
                <a:rPr lang="en-US" sz="1800" dirty="0"/>
                <a:t>Sensitive</a:t>
              </a:r>
            </a:p>
            <a:p>
              <a:pPr algn="ctr"/>
              <a:r>
                <a:rPr lang="en-US" sz="1800" dirty="0"/>
                <a:t>Hashing</a:t>
              </a: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4416" y="192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4790" y="1364"/>
              <a:ext cx="902" cy="1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 i="1" dirty="0">
                  <a:solidFill>
                    <a:srgbClr val="FF0066"/>
                  </a:solidFill>
                </a:rPr>
                <a:t>Candidate</a:t>
              </a:r>
            </a:p>
            <a:p>
              <a:r>
                <a:rPr lang="en-US" sz="1800" b="1" i="1" dirty="0">
                  <a:solidFill>
                    <a:srgbClr val="FF0066"/>
                  </a:solidFill>
                </a:rPr>
                <a:t>pairs:</a:t>
              </a:r>
              <a:endParaRPr lang="en-US" sz="1800" b="1" dirty="0"/>
            </a:p>
            <a:p>
              <a:r>
                <a:rPr lang="en-US" sz="1800" dirty="0"/>
                <a:t>those pairs</a:t>
              </a:r>
            </a:p>
            <a:p>
              <a:r>
                <a:rPr lang="en-US" sz="1800" dirty="0"/>
                <a:t>of signatures</a:t>
              </a:r>
            </a:p>
            <a:p>
              <a:r>
                <a:rPr lang="en-US" sz="1800" dirty="0"/>
                <a:t>that we need</a:t>
              </a:r>
            </a:p>
            <a:p>
              <a:r>
                <a:rPr lang="en-US" sz="1800" dirty="0"/>
                <a:t>to test for</a:t>
              </a:r>
            </a:p>
            <a:p>
              <a:r>
                <a:rPr lang="en-US" sz="1800" dirty="0"/>
                <a:t>similarity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341276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LSH: First Cut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8262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523999"/>
            <a:ext cx="8686800" cy="5181601"/>
          </a:xfrm>
        </p:spPr>
        <p:txBody>
          <a:bodyPr>
            <a:normAutofit/>
          </a:bodyPr>
          <a:lstStyle/>
          <a:p>
            <a:r>
              <a:rPr lang="en-US" b="1" dirty="0"/>
              <a:t>Goal: </a:t>
            </a:r>
            <a:r>
              <a:rPr lang="en-US" dirty="0">
                <a:solidFill>
                  <a:srgbClr val="0000FF"/>
                </a:solidFill>
              </a:rPr>
              <a:t>Find documents with </a:t>
            </a:r>
            <a:r>
              <a:rPr lang="en-US" dirty="0" err="1">
                <a:solidFill>
                  <a:srgbClr val="0000FF"/>
                </a:solidFill>
              </a:rPr>
              <a:t>Jaccard</a:t>
            </a:r>
            <a:r>
              <a:rPr lang="en-US" dirty="0">
                <a:solidFill>
                  <a:srgbClr val="0000FF"/>
                </a:solidFill>
              </a:rPr>
              <a:t> similarity at least </a:t>
            </a:r>
            <a:r>
              <a:rPr lang="en-US" b="1" i="1" dirty="0">
                <a:solidFill>
                  <a:srgbClr val="0000FF"/>
                </a:solidFill>
              </a:rPr>
              <a:t>s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/>
              <a:t>(for some similarity threshold, e.g.,</a:t>
            </a:r>
            <a:r>
              <a:rPr lang="en-US" i="1" dirty="0"/>
              <a:t> </a:t>
            </a:r>
            <a:r>
              <a:rPr lang="en-US" b="1" i="1" dirty="0"/>
              <a:t>s</a:t>
            </a:r>
            <a:r>
              <a:rPr lang="en-US" dirty="0"/>
              <a:t>=0.8)</a:t>
            </a:r>
            <a:endParaRPr lang="en-US" i="1" dirty="0">
              <a:solidFill>
                <a:schemeClr val="accent2"/>
              </a:solidFill>
            </a:endParaRPr>
          </a:p>
          <a:p>
            <a:pPr lvl="8"/>
            <a:endParaRPr lang="en-US" b="1" dirty="0"/>
          </a:p>
          <a:p>
            <a:r>
              <a:rPr lang="en-US" b="1" dirty="0"/>
              <a:t>LSH – </a:t>
            </a:r>
            <a:r>
              <a:rPr lang="en-US" b="1" dirty="0">
                <a:solidFill>
                  <a:srgbClr val="0000FF"/>
                </a:solidFill>
              </a:rPr>
              <a:t>General idea:</a:t>
            </a:r>
            <a:r>
              <a:rPr lang="en-US" dirty="0"/>
              <a:t> Use a function </a:t>
            </a:r>
            <a:r>
              <a:rPr lang="en-US" b="1" i="1" dirty="0"/>
              <a:t>f(</a:t>
            </a:r>
            <a:r>
              <a:rPr lang="en-US" b="1" i="1" dirty="0" err="1"/>
              <a:t>x,y</a:t>
            </a:r>
            <a:r>
              <a:rPr lang="en-US" b="1" i="1" dirty="0"/>
              <a:t>)</a:t>
            </a:r>
            <a:r>
              <a:rPr lang="en-US" dirty="0"/>
              <a:t> that tells whether </a:t>
            </a:r>
            <a:r>
              <a:rPr lang="en-US" b="1" i="1" dirty="0"/>
              <a:t>x</a:t>
            </a:r>
            <a:r>
              <a:rPr lang="en-US" dirty="0"/>
              <a:t> and </a:t>
            </a:r>
            <a:r>
              <a:rPr lang="en-US" b="1" i="1" dirty="0"/>
              <a:t>y</a:t>
            </a:r>
            <a:r>
              <a:rPr lang="en-US" dirty="0"/>
              <a:t> is a </a:t>
            </a:r>
            <a:r>
              <a:rPr lang="en-US" b="1" i="1" dirty="0">
                <a:solidFill>
                  <a:srgbClr val="FF0066"/>
                </a:solidFill>
              </a:rPr>
              <a:t>candidate pair</a:t>
            </a:r>
            <a:r>
              <a:rPr lang="en-US" i="1" dirty="0">
                <a:solidFill>
                  <a:srgbClr val="FF0066"/>
                </a:solidFill>
              </a:rPr>
              <a:t>:</a:t>
            </a:r>
            <a:r>
              <a:rPr lang="en-US" dirty="0"/>
              <a:t> a pair of elements whose similarity must be evaluated</a:t>
            </a:r>
          </a:p>
          <a:p>
            <a:pPr lvl="8"/>
            <a:endParaRPr lang="en-US" b="1" dirty="0">
              <a:solidFill>
                <a:srgbClr val="008000"/>
              </a:solidFill>
            </a:endParaRPr>
          </a:p>
          <a:p>
            <a:r>
              <a:rPr lang="en-US" b="1" dirty="0">
                <a:solidFill>
                  <a:srgbClr val="008000"/>
                </a:solidFill>
              </a:rPr>
              <a:t>For Min-Hash matrices: </a:t>
            </a:r>
          </a:p>
          <a:p>
            <a:pPr lvl="1"/>
            <a:r>
              <a:rPr lang="en-US" dirty="0"/>
              <a:t>Hash columns of </a:t>
            </a:r>
            <a:r>
              <a:rPr lang="en-US" dirty="0">
                <a:solidFill>
                  <a:srgbClr val="FF0066"/>
                </a:solidFill>
              </a:rPr>
              <a:t>signature matrix </a:t>
            </a:r>
            <a:r>
              <a:rPr lang="en-US" b="1" i="1" dirty="0">
                <a:solidFill>
                  <a:srgbClr val="FF0066"/>
                </a:solidFill>
              </a:rPr>
              <a:t>M</a:t>
            </a:r>
            <a:r>
              <a:rPr lang="en-US" dirty="0"/>
              <a:t> to many buckets</a:t>
            </a:r>
          </a:p>
          <a:p>
            <a:pPr lvl="1"/>
            <a:r>
              <a:rPr lang="en-US" dirty="0"/>
              <a:t>Each pair of documents that hashes into the </a:t>
            </a:r>
            <a:br>
              <a:rPr lang="en-US" dirty="0"/>
            </a:br>
            <a:r>
              <a:rPr lang="en-US" dirty="0"/>
              <a:t>same bucket is a </a:t>
            </a:r>
            <a:r>
              <a:rPr lang="en-US" b="1" dirty="0">
                <a:solidFill>
                  <a:srgbClr val="FF0066"/>
                </a:solidFill>
              </a:rPr>
              <a:t>candidate pair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3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44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5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6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7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8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9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0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1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2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3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4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5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6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57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8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59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0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1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2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3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4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5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6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7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8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9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70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1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2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3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4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5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6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52108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610600" cy="987552"/>
          </a:xfrm>
        </p:spPr>
        <p:txBody>
          <a:bodyPr>
            <a:normAutofit/>
          </a:bodyPr>
          <a:lstStyle/>
          <a:p>
            <a:r>
              <a:rPr lang="en-US" dirty="0"/>
              <a:t>Candidates from Min-Hash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199"/>
            <a:ext cx="8229600" cy="50292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Pick a similarity threshold </a:t>
            </a:r>
            <a:r>
              <a:rPr lang="en-US" b="1" i="1" dirty="0">
                <a:solidFill>
                  <a:srgbClr val="0000FF"/>
                </a:solidFill>
              </a:rPr>
              <a:t>s</a:t>
            </a:r>
            <a:r>
              <a:rPr lang="en-US" b="1" dirty="0">
                <a:solidFill>
                  <a:srgbClr val="0000FF"/>
                </a:solidFill>
              </a:rPr>
              <a:t> (0 &lt; s &lt; 1)</a:t>
            </a:r>
          </a:p>
          <a:p>
            <a:pPr lvl="8"/>
            <a:endParaRPr lang="en-US" dirty="0"/>
          </a:p>
          <a:p>
            <a:r>
              <a:rPr lang="en-US" dirty="0"/>
              <a:t>Columns </a:t>
            </a:r>
            <a:r>
              <a:rPr lang="en-US" b="1" i="1" dirty="0"/>
              <a:t>x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b="1" i="1" dirty="0"/>
              <a:t>y</a:t>
            </a:r>
            <a:r>
              <a:rPr lang="en-US" dirty="0"/>
              <a:t> of </a:t>
            </a:r>
            <a:r>
              <a:rPr lang="en-US" b="1" i="1" dirty="0"/>
              <a:t>M</a:t>
            </a:r>
            <a:r>
              <a:rPr lang="en-US" dirty="0"/>
              <a:t> are a </a:t>
            </a:r>
            <a:r>
              <a:rPr lang="en-US" b="1" dirty="0">
                <a:solidFill>
                  <a:srgbClr val="FF0066"/>
                </a:solidFill>
              </a:rPr>
              <a:t>candidate pair</a:t>
            </a:r>
            <a:r>
              <a:rPr lang="en-US" dirty="0"/>
              <a:t> if their signatures agree on at least fraction </a:t>
            </a:r>
            <a:r>
              <a:rPr lang="en-US" b="1" i="1" dirty="0"/>
              <a:t>s</a:t>
            </a:r>
            <a:r>
              <a:rPr lang="en-US" dirty="0"/>
              <a:t> of their rows: </a:t>
            </a:r>
            <a:br>
              <a:rPr lang="en-US" dirty="0"/>
            </a:br>
            <a:r>
              <a:rPr lang="en-US" b="1" i="1" dirty="0"/>
              <a:t>M</a:t>
            </a:r>
            <a:r>
              <a:rPr lang="en-US" b="1" dirty="0"/>
              <a:t> (</a:t>
            </a:r>
            <a:r>
              <a:rPr lang="en-US" b="1" i="1" dirty="0" err="1"/>
              <a:t>i</a:t>
            </a:r>
            <a:r>
              <a:rPr lang="en-US" b="1" i="1" dirty="0"/>
              <a:t>, x</a:t>
            </a:r>
            <a:r>
              <a:rPr lang="en-US" b="1" dirty="0"/>
              <a:t>) = </a:t>
            </a:r>
            <a:r>
              <a:rPr lang="en-US" b="1" i="1" dirty="0"/>
              <a:t>M</a:t>
            </a:r>
            <a:r>
              <a:rPr lang="en-US" b="1" dirty="0"/>
              <a:t> (</a:t>
            </a:r>
            <a:r>
              <a:rPr lang="en-US" b="1" i="1" dirty="0" err="1"/>
              <a:t>i</a:t>
            </a:r>
            <a:r>
              <a:rPr lang="en-US" b="1" i="1" dirty="0"/>
              <a:t>, y</a:t>
            </a:r>
            <a:r>
              <a:rPr lang="en-US" b="1" dirty="0"/>
              <a:t>)</a:t>
            </a:r>
            <a:r>
              <a:rPr lang="en-US" dirty="0"/>
              <a:t> for at least </a:t>
            </a:r>
            <a:r>
              <a:rPr lang="en-US" dirty="0" err="1"/>
              <a:t>frac</a:t>
            </a:r>
            <a:r>
              <a:rPr lang="en-US" dirty="0"/>
              <a:t>. </a:t>
            </a:r>
            <a:r>
              <a:rPr lang="en-US" b="1" i="1" dirty="0"/>
              <a:t>s</a:t>
            </a:r>
            <a:r>
              <a:rPr lang="en-US" dirty="0"/>
              <a:t> values of </a:t>
            </a:r>
            <a:r>
              <a:rPr lang="en-US" b="1" i="1" dirty="0" err="1"/>
              <a:t>i</a:t>
            </a:r>
            <a:endParaRPr lang="en-US" b="1" dirty="0"/>
          </a:p>
          <a:p>
            <a:pPr lvl="1"/>
            <a:r>
              <a:rPr lang="en-US" dirty="0"/>
              <a:t>We expect documents </a:t>
            </a:r>
            <a:r>
              <a:rPr lang="en-US" b="1" i="1" dirty="0"/>
              <a:t>x</a:t>
            </a:r>
            <a:r>
              <a:rPr lang="en-US" dirty="0"/>
              <a:t> and </a:t>
            </a:r>
            <a:r>
              <a:rPr lang="en-US" b="1" i="1" dirty="0"/>
              <a:t>y</a:t>
            </a:r>
            <a:r>
              <a:rPr lang="en-US" dirty="0"/>
              <a:t> to have the same (</a:t>
            </a:r>
            <a:r>
              <a:rPr lang="en-US" dirty="0" err="1"/>
              <a:t>Jaccard</a:t>
            </a:r>
            <a:r>
              <a:rPr lang="en-US" dirty="0"/>
              <a:t>) similarity as their signatures</a:t>
            </a:r>
          </a:p>
          <a:p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77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78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79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80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81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82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3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4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5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6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7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8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9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92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93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4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5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6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7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8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9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0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101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102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103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104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5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6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7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8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9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0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8232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610600" cy="987552"/>
          </a:xfrm>
        </p:spPr>
        <p:txBody>
          <a:bodyPr/>
          <a:lstStyle/>
          <a:p>
            <a:r>
              <a:rPr lang="en-US" dirty="0"/>
              <a:t>LSH for Min-Hash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1" y="1676399"/>
            <a:ext cx="7391400" cy="5257801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Big idea:</a:t>
            </a:r>
            <a:r>
              <a:rPr lang="en-US" b="1" dirty="0">
                <a:solidFill>
                  <a:srgbClr val="D60093"/>
                </a:solidFill>
              </a:rPr>
              <a:t> Hash columns of </a:t>
            </a:r>
            <a:br>
              <a:rPr lang="en-US" b="1" dirty="0">
                <a:solidFill>
                  <a:srgbClr val="D60093"/>
                </a:solidFill>
              </a:rPr>
            </a:br>
            <a:r>
              <a:rPr lang="en-US" b="1" dirty="0">
                <a:solidFill>
                  <a:srgbClr val="D60093"/>
                </a:solidFill>
              </a:rPr>
              <a:t>signature matrix </a:t>
            </a:r>
            <a:r>
              <a:rPr lang="en-US" b="1" i="1" dirty="0">
                <a:solidFill>
                  <a:srgbClr val="D60093"/>
                </a:solidFill>
              </a:rPr>
              <a:t>M</a:t>
            </a:r>
            <a:r>
              <a:rPr lang="en-US" b="1" dirty="0">
                <a:solidFill>
                  <a:srgbClr val="D60093"/>
                </a:solidFill>
              </a:rPr>
              <a:t> several times</a:t>
            </a:r>
          </a:p>
          <a:p>
            <a:pPr lvl="8"/>
            <a:endParaRPr lang="en-US" dirty="0"/>
          </a:p>
          <a:p>
            <a:r>
              <a:rPr lang="en-US" dirty="0"/>
              <a:t>Arrange that (only) </a:t>
            </a:r>
            <a:r>
              <a:rPr lang="en-US" b="1" dirty="0"/>
              <a:t>similar columns</a:t>
            </a:r>
            <a:r>
              <a:rPr lang="en-US" dirty="0"/>
              <a:t> are likely to </a:t>
            </a:r>
            <a:r>
              <a:rPr lang="en-US" b="1" dirty="0"/>
              <a:t>hash to the same bucket</a:t>
            </a:r>
            <a:r>
              <a:rPr lang="en-US" dirty="0"/>
              <a:t>, with high probability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008000"/>
                </a:solidFill>
              </a:rPr>
              <a:t>Candidate pairs are those that hash to the same bucket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2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43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4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5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6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7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8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9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0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1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2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3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4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5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56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7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58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9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0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1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2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3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4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5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6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7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8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9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0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1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2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3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4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5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91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</a:t>
            </a:r>
            <a:r>
              <a:rPr lang="en-US" i="1" dirty="0"/>
              <a:t>M</a:t>
            </a:r>
            <a:r>
              <a:rPr lang="en-US" dirty="0"/>
              <a:t> into </a:t>
            </a:r>
            <a:r>
              <a:rPr lang="en-US" i="1" dirty="0"/>
              <a:t>b</a:t>
            </a:r>
            <a:r>
              <a:rPr lang="en-US" dirty="0"/>
              <a:t> Bands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33B6F43-D011-4C92-BC19-A651E84D2484}" type="slidenum">
              <a:rPr lang="en-US"/>
              <a:pPr/>
              <a:t>44</a:t>
            </a:fld>
            <a:endParaRPr lang="en-US"/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2590800" y="1905000"/>
            <a:ext cx="4343400" cy="4191000"/>
          </a:xfrm>
          <a:prstGeom prst="rect">
            <a:avLst/>
          </a:prstGeom>
          <a:solidFill>
            <a:srgbClr val="FFFF99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48" name="Line 4"/>
          <p:cNvSpPr>
            <a:spLocks noChangeShapeType="1"/>
          </p:cNvSpPr>
          <p:nvPr/>
        </p:nvSpPr>
        <p:spPr bwMode="auto">
          <a:xfrm>
            <a:off x="2590800" y="27432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49" name="Line 5"/>
          <p:cNvSpPr>
            <a:spLocks noChangeShapeType="1"/>
          </p:cNvSpPr>
          <p:nvPr/>
        </p:nvSpPr>
        <p:spPr bwMode="auto">
          <a:xfrm>
            <a:off x="2590800" y="35814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50" name="Line 6"/>
          <p:cNvSpPr>
            <a:spLocks noChangeShapeType="1"/>
          </p:cNvSpPr>
          <p:nvPr/>
        </p:nvSpPr>
        <p:spPr bwMode="auto">
          <a:xfrm>
            <a:off x="2590800" y="44196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51" name="Line 7"/>
          <p:cNvSpPr>
            <a:spLocks noChangeShapeType="1"/>
          </p:cNvSpPr>
          <p:nvPr/>
        </p:nvSpPr>
        <p:spPr bwMode="auto">
          <a:xfrm>
            <a:off x="2590800" y="52578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52" name="Text Box 8"/>
          <p:cNvSpPr txBox="1">
            <a:spLocks noChangeArrowheads="1"/>
          </p:cNvSpPr>
          <p:nvPr/>
        </p:nvSpPr>
        <p:spPr bwMode="auto">
          <a:xfrm>
            <a:off x="3489083" y="6173788"/>
            <a:ext cx="2151551" cy="36933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8000"/>
                </a:solidFill>
              </a:rPr>
              <a:t>Signature matrix  </a:t>
            </a:r>
            <a:r>
              <a:rPr lang="en-US" b="1" i="1" dirty="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7481358" y="2744788"/>
            <a:ext cx="1061509" cy="646331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008000"/>
                </a:solidFill>
              </a:rPr>
              <a:t>r </a:t>
            </a:r>
            <a:r>
              <a:rPr lang="en-US" b="1" dirty="0">
                <a:solidFill>
                  <a:srgbClr val="008000"/>
                </a:solidFill>
              </a:rPr>
              <a:t> rows</a:t>
            </a:r>
          </a:p>
          <a:p>
            <a:pPr algn="ctr"/>
            <a:r>
              <a:rPr lang="en-US" b="1" dirty="0">
                <a:solidFill>
                  <a:srgbClr val="008000"/>
                </a:solidFill>
              </a:rPr>
              <a:t>per band</a:t>
            </a:r>
          </a:p>
        </p:txBody>
      </p:sp>
      <p:sp>
        <p:nvSpPr>
          <p:cNvPr id="82954" name="Line 10"/>
          <p:cNvSpPr>
            <a:spLocks noChangeShapeType="1"/>
          </p:cNvSpPr>
          <p:nvPr/>
        </p:nvSpPr>
        <p:spPr bwMode="auto">
          <a:xfrm>
            <a:off x="7165975" y="2741613"/>
            <a:ext cx="0" cy="841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55" name="Line 11"/>
          <p:cNvSpPr>
            <a:spLocks noChangeShapeType="1"/>
          </p:cNvSpPr>
          <p:nvPr/>
        </p:nvSpPr>
        <p:spPr bwMode="auto">
          <a:xfrm>
            <a:off x="2057400" y="19050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56" name="Text Box 12"/>
          <p:cNvSpPr txBox="1">
            <a:spLocks noChangeArrowheads="1"/>
          </p:cNvSpPr>
          <p:nvPr/>
        </p:nvSpPr>
        <p:spPr bwMode="auto">
          <a:xfrm>
            <a:off x="756217" y="3506788"/>
            <a:ext cx="9989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008000"/>
                </a:solidFill>
              </a:rPr>
              <a:t>b</a:t>
            </a:r>
            <a:r>
              <a:rPr lang="en-US" b="1" dirty="0">
                <a:solidFill>
                  <a:srgbClr val="008000"/>
                </a:solidFill>
              </a:rPr>
              <a:t>  bands</a:t>
            </a:r>
          </a:p>
        </p:txBody>
      </p:sp>
      <p:sp>
        <p:nvSpPr>
          <p:cNvPr id="82957" name="Rectangle 13"/>
          <p:cNvSpPr>
            <a:spLocks noChangeArrowheads="1"/>
          </p:cNvSpPr>
          <p:nvPr/>
        </p:nvSpPr>
        <p:spPr bwMode="auto">
          <a:xfrm>
            <a:off x="4495800" y="1905000"/>
            <a:ext cx="228600" cy="41910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9" name="Line 15"/>
          <p:cNvSpPr>
            <a:spLocks noChangeShapeType="1"/>
          </p:cNvSpPr>
          <p:nvPr/>
        </p:nvSpPr>
        <p:spPr bwMode="auto">
          <a:xfrm flipH="1" flipV="1">
            <a:off x="4724400" y="3276600"/>
            <a:ext cx="25908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60" name="Text Box 16"/>
          <p:cNvSpPr txBox="1">
            <a:spLocks noChangeArrowheads="1"/>
          </p:cNvSpPr>
          <p:nvPr/>
        </p:nvSpPr>
        <p:spPr bwMode="auto">
          <a:xfrm>
            <a:off x="7451725" y="5060950"/>
            <a:ext cx="11191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008000"/>
                </a:solidFill>
              </a:rPr>
              <a:t>   One</a:t>
            </a:r>
          </a:p>
          <a:p>
            <a:r>
              <a:rPr lang="en-US" sz="1800" b="1">
                <a:solidFill>
                  <a:srgbClr val="008000"/>
                </a:solidFill>
              </a:rPr>
              <a:t>signature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89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90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91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92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93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94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5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6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7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8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9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0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104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105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6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7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8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9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0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1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2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113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114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115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116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7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8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9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0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1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2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7176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M into Bands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3505364-764E-4F57-BB15-862812A75A57}" type="slidenum">
              <a:rPr lang="en-US"/>
              <a:pPr/>
              <a:t>45</a:t>
            </a:fld>
            <a:endParaRPr lang="en-US"/>
          </a:p>
        </p:txBody>
      </p:sp>
      <p:sp>
        <p:nvSpPr>
          <p:cNvPr id="839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523999"/>
            <a:ext cx="7848600" cy="5257801"/>
          </a:xfrm>
        </p:spPr>
        <p:txBody>
          <a:bodyPr>
            <a:normAutofit/>
          </a:bodyPr>
          <a:lstStyle/>
          <a:p>
            <a:r>
              <a:rPr lang="en-US" dirty="0"/>
              <a:t>Divide matrix </a:t>
            </a:r>
            <a:r>
              <a:rPr lang="en-US" b="1" i="1" dirty="0"/>
              <a:t>M</a:t>
            </a:r>
            <a:r>
              <a:rPr lang="en-US" dirty="0"/>
              <a:t> into </a:t>
            </a:r>
            <a:r>
              <a:rPr lang="en-US" b="1" i="1" dirty="0"/>
              <a:t>b</a:t>
            </a:r>
            <a:r>
              <a:rPr lang="en-US" i="1" dirty="0"/>
              <a:t> </a:t>
            </a:r>
            <a:r>
              <a:rPr lang="en-US" dirty="0"/>
              <a:t>bands of </a:t>
            </a:r>
            <a:r>
              <a:rPr lang="en-US" b="1" i="1" dirty="0"/>
              <a:t>r</a:t>
            </a:r>
            <a:r>
              <a:rPr lang="en-US" dirty="0"/>
              <a:t> rows</a:t>
            </a:r>
          </a:p>
          <a:p>
            <a:pPr lvl="8"/>
            <a:endParaRPr lang="en-US" dirty="0"/>
          </a:p>
          <a:p>
            <a:r>
              <a:rPr lang="en-US" dirty="0"/>
              <a:t>For each band, hash its portion of each column to a hash table with </a:t>
            </a:r>
            <a:r>
              <a:rPr lang="en-US" b="1" i="1" dirty="0"/>
              <a:t>k</a:t>
            </a:r>
            <a:r>
              <a:rPr lang="en-US" dirty="0"/>
              <a:t> buckets</a:t>
            </a:r>
          </a:p>
          <a:p>
            <a:pPr lvl="1"/>
            <a:r>
              <a:rPr lang="en-US" dirty="0"/>
              <a:t>Make </a:t>
            </a:r>
            <a:r>
              <a:rPr lang="en-US" b="1" i="1" dirty="0"/>
              <a:t>k</a:t>
            </a:r>
            <a:r>
              <a:rPr lang="en-US" dirty="0"/>
              <a:t> as large as possible</a:t>
            </a:r>
          </a:p>
          <a:p>
            <a:pPr lvl="8"/>
            <a:endParaRPr lang="en-US" dirty="0"/>
          </a:p>
          <a:p>
            <a:r>
              <a:rPr lang="en-US" b="1" i="1" dirty="0">
                <a:solidFill>
                  <a:srgbClr val="FF0066"/>
                </a:solidFill>
              </a:rPr>
              <a:t>Candidate</a:t>
            </a:r>
            <a:r>
              <a:rPr lang="en-US" dirty="0">
                <a:solidFill>
                  <a:srgbClr val="FF0066"/>
                </a:solidFill>
              </a:rPr>
              <a:t> </a:t>
            </a:r>
            <a:r>
              <a:rPr lang="en-US" dirty="0"/>
              <a:t>column pairs are those that hash to the same bucket for </a:t>
            </a:r>
            <a:r>
              <a:rPr lang="en-US" b="1" dirty="0">
                <a:latin typeface="Lucida Sans Unicode" pitchFamily="34" charset="0"/>
              </a:rPr>
              <a:t>≥</a:t>
            </a:r>
            <a:r>
              <a:rPr lang="en-US" b="1" dirty="0"/>
              <a:t> 1</a:t>
            </a:r>
            <a:r>
              <a:rPr lang="en-US" dirty="0"/>
              <a:t> band</a:t>
            </a:r>
          </a:p>
          <a:p>
            <a:pPr lvl="8"/>
            <a:endParaRPr lang="en-US" dirty="0"/>
          </a:p>
          <a:p>
            <a:r>
              <a:rPr lang="en-US" dirty="0"/>
              <a:t>Tune</a:t>
            </a:r>
            <a:r>
              <a:rPr lang="en-US" i="1" dirty="0"/>
              <a:t> </a:t>
            </a:r>
            <a:r>
              <a:rPr lang="en-US" b="1" i="1" dirty="0"/>
              <a:t>b</a:t>
            </a:r>
            <a:r>
              <a:rPr lang="en-US" dirty="0"/>
              <a:t> and </a:t>
            </a:r>
            <a:r>
              <a:rPr lang="en-US" b="1" i="1" dirty="0"/>
              <a:t>r</a:t>
            </a:r>
            <a:r>
              <a:rPr lang="en-US" dirty="0"/>
              <a:t> to catch most similar pairs, </a:t>
            </a:r>
            <a:br>
              <a:rPr lang="en-US" dirty="0"/>
            </a:br>
            <a:r>
              <a:rPr lang="en-US" dirty="0"/>
              <a:t>but few non-similar pairs</a:t>
            </a:r>
          </a:p>
        </p:txBody>
      </p:sp>
    </p:spTree>
    <p:extLst>
      <p:ext uri="{BB962C8B-B14F-4D97-AF65-F5344CB8AC3E}">
        <p14:creationId xmlns:p14="http://schemas.microsoft.com/office/powerpoint/2010/main" val="1425688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1776412" y="3352800"/>
            <a:ext cx="2819400" cy="3352800"/>
          </a:xfrm>
          <a:prstGeom prst="rect">
            <a:avLst/>
          </a:prstGeom>
          <a:solidFill>
            <a:srgbClr val="FFFF99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677497" y="3303397"/>
            <a:ext cx="1079142" cy="36933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008000"/>
                </a:solidFill>
                <a:latin typeface="+mj-lt"/>
              </a:rPr>
              <a:t>Matrix </a:t>
            </a:r>
            <a:r>
              <a:rPr lang="en-US" b="1" i="1" dirty="0">
                <a:solidFill>
                  <a:srgbClr val="008000"/>
                </a:solidFill>
                <a:latin typeface="+mj-lt"/>
              </a:rPr>
              <a:t>M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5074968" y="5029200"/>
            <a:ext cx="843501" cy="36933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i="1" dirty="0">
                <a:solidFill>
                  <a:srgbClr val="008000"/>
                </a:solidFill>
                <a:latin typeface="+mj-lt"/>
              </a:rPr>
              <a:t>r </a:t>
            </a:r>
            <a:r>
              <a:rPr lang="en-US" b="1" dirty="0">
                <a:solidFill>
                  <a:srgbClr val="008000"/>
                </a:solidFill>
                <a:latin typeface="+mj-lt"/>
              </a:rPr>
              <a:t> rows</a:t>
            </a:r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1395412" y="4267200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1395412" y="4876800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>
            <a:off x="1395412" y="5562600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>
            <a:off x="1395412" y="6248400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 flipV="1">
            <a:off x="5434012" y="4876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5434012" y="5334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 flipV="1">
            <a:off x="6881812" y="35814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>
            <a:off x="6881812" y="5562600"/>
            <a:ext cx="52388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7" name="Text Box 13"/>
          <p:cNvSpPr txBox="1">
            <a:spLocks noChangeArrowheads="1"/>
          </p:cNvSpPr>
          <p:nvPr/>
        </p:nvSpPr>
        <p:spPr bwMode="auto">
          <a:xfrm>
            <a:off x="6445817" y="4953000"/>
            <a:ext cx="998991" cy="36933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i="1">
                <a:solidFill>
                  <a:srgbClr val="008000"/>
                </a:solidFill>
                <a:latin typeface="+mj-lt"/>
              </a:rPr>
              <a:t>b </a:t>
            </a:r>
            <a:r>
              <a:rPr lang="en-US" b="1">
                <a:solidFill>
                  <a:srgbClr val="008000"/>
                </a:solidFill>
                <a:latin typeface="+mj-lt"/>
              </a:rPr>
              <a:t> bands</a:t>
            </a:r>
          </a:p>
        </p:txBody>
      </p:sp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2690812" y="42672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2309812" y="42672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0" name="Rectangle 16"/>
          <p:cNvSpPr>
            <a:spLocks noChangeArrowheads="1"/>
          </p:cNvSpPr>
          <p:nvPr/>
        </p:nvSpPr>
        <p:spPr bwMode="auto">
          <a:xfrm>
            <a:off x="1928812" y="42672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3452812" y="42672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2" name="Rectangle 18"/>
          <p:cNvSpPr>
            <a:spLocks noChangeArrowheads="1"/>
          </p:cNvSpPr>
          <p:nvPr/>
        </p:nvSpPr>
        <p:spPr bwMode="auto">
          <a:xfrm>
            <a:off x="3833812" y="42672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3071812" y="42672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4214812" y="42672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5" name="Rectangle 21"/>
          <p:cNvSpPr>
            <a:spLocks noChangeArrowheads="1"/>
          </p:cNvSpPr>
          <p:nvPr/>
        </p:nvSpPr>
        <p:spPr bwMode="auto">
          <a:xfrm>
            <a:off x="1700212" y="1598612"/>
            <a:ext cx="2514600" cy="7620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b="1" dirty="0">
                <a:latin typeface="+mj-lt"/>
              </a:rPr>
              <a:t>Buckets</a:t>
            </a:r>
            <a:endParaRPr lang="en-US" b="1" dirty="0">
              <a:latin typeface="+mj-lt"/>
            </a:endParaRPr>
          </a:p>
        </p:txBody>
      </p:sp>
      <p:sp>
        <p:nvSpPr>
          <p:cNvPr id="11286" name="Line 22"/>
          <p:cNvSpPr>
            <a:spLocks noChangeShapeType="1"/>
          </p:cNvSpPr>
          <p:nvPr/>
        </p:nvSpPr>
        <p:spPr bwMode="auto">
          <a:xfrm>
            <a:off x="2309812" y="1598612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87" name="Line 23"/>
          <p:cNvSpPr>
            <a:spLocks noChangeShapeType="1"/>
          </p:cNvSpPr>
          <p:nvPr/>
        </p:nvSpPr>
        <p:spPr bwMode="auto">
          <a:xfrm>
            <a:off x="2919412" y="1598612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88" name="Line 24"/>
          <p:cNvSpPr>
            <a:spLocks noChangeShapeType="1"/>
          </p:cNvSpPr>
          <p:nvPr/>
        </p:nvSpPr>
        <p:spPr bwMode="auto">
          <a:xfrm>
            <a:off x="3529012" y="1598612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89" name="Line 25"/>
          <p:cNvSpPr>
            <a:spLocks noChangeShapeType="1"/>
          </p:cNvSpPr>
          <p:nvPr/>
        </p:nvSpPr>
        <p:spPr bwMode="auto">
          <a:xfrm flipV="1">
            <a:off x="2005012" y="2057400"/>
            <a:ext cx="4572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0" name="Line 26"/>
          <p:cNvSpPr>
            <a:spLocks noChangeShapeType="1"/>
          </p:cNvSpPr>
          <p:nvPr/>
        </p:nvSpPr>
        <p:spPr bwMode="auto">
          <a:xfrm flipV="1">
            <a:off x="2386012" y="1981200"/>
            <a:ext cx="1447800" cy="2286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1" name="Line 27"/>
          <p:cNvSpPr>
            <a:spLocks noChangeShapeType="1"/>
          </p:cNvSpPr>
          <p:nvPr/>
        </p:nvSpPr>
        <p:spPr bwMode="auto">
          <a:xfrm flipH="1" flipV="1">
            <a:off x="1852612" y="1828800"/>
            <a:ext cx="91440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2" name="Line 28"/>
          <p:cNvSpPr>
            <a:spLocks noChangeShapeType="1"/>
          </p:cNvSpPr>
          <p:nvPr/>
        </p:nvSpPr>
        <p:spPr bwMode="auto">
          <a:xfrm flipV="1">
            <a:off x="3148012" y="2057400"/>
            <a:ext cx="1524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3" name="Line 29"/>
          <p:cNvSpPr>
            <a:spLocks noChangeShapeType="1"/>
          </p:cNvSpPr>
          <p:nvPr/>
        </p:nvSpPr>
        <p:spPr bwMode="auto">
          <a:xfrm flipH="1" flipV="1">
            <a:off x="2690812" y="2133600"/>
            <a:ext cx="838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4" name="Line 30"/>
          <p:cNvSpPr>
            <a:spLocks noChangeShapeType="1"/>
          </p:cNvSpPr>
          <p:nvPr/>
        </p:nvSpPr>
        <p:spPr bwMode="auto">
          <a:xfrm flipV="1">
            <a:off x="3910012" y="1828800"/>
            <a:ext cx="152400" cy="2438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5" name="Line 31"/>
          <p:cNvSpPr>
            <a:spLocks noChangeShapeType="1"/>
          </p:cNvSpPr>
          <p:nvPr/>
        </p:nvSpPr>
        <p:spPr bwMode="auto">
          <a:xfrm flipH="1" flipV="1">
            <a:off x="3300412" y="1676400"/>
            <a:ext cx="990600" cy="2590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4114799" y="1522412"/>
            <a:ext cx="3810000" cy="915988"/>
            <a:chOff x="2385" y="260"/>
            <a:chExt cx="2400" cy="577"/>
          </a:xfrm>
        </p:grpSpPr>
        <p:sp>
          <p:nvSpPr>
            <p:cNvPr id="11300" name="Text Box 33"/>
            <p:cNvSpPr txBox="1">
              <a:spLocks noChangeArrowheads="1"/>
            </p:cNvSpPr>
            <p:nvPr/>
          </p:nvSpPr>
          <p:spPr bwMode="auto">
            <a:xfrm>
              <a:off x="3254" y="260"/>
              <a:ext cx="1531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dirty="0">
                  <a:latin typeface="Arial" pitchFamily="34" charset="0"/>
                  <a:cs typeface="Arial" pitchFamily="34" charset="0"/>
                </a:rPr>
                <a:t>Columns 2 and 6</a:t>
              </a:r>
            </a:p>
            <a:p>
              <a:pPr eaLnBrk="0" hangingPunct="0"/>
              <a:r>
                <a:rPr lang="en-US" dirty="0">
                  <a:latin typeface="Arial" pitchFamily="34" charset="0"/>
                  <a:cs typeface="Arial" pitchFamily="34" charset="0"/>
                </a:rPr>
                <a:t>are probably identical </a:t>
              </a:r>
            </a:p>
            <a:p>
              <a:pPr eaLnBrk="0" hangingPunct="0"/>
              <a:r>
                <a:rPr lang="en-US" dirty="0">
                  <a:latin typeface="Arial" pitchFamily="34" charset="0"/>
                  <a:cs typeface="Arial" pitchFamily="34" charset="0"/>
                </a:rPr>
                <a:t>(</a:t>
              </a:r>
              <a:r>
                <a:rPr lang="en-US" b="1" dirty="0">
                  <a:solidFill>
                    <a:srgbClr val="D60093"/>
                  </a:solidFill>
                  <a:latin typeface="Arial" pitchFamily="34" charset="0"/>
                  <a:cs typeface="Arial" pitchFamily="34" charset="0"/>
                </a:rPr>
                <a:t>candidate pair</a:t>
              </a:r>
              <a:r>
                <a:rPr lang="en-US" dirty="0"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  <p:sp>
          <p:nvSpPr>
            <p:cNvPr id="11301" name="Line 34"/>
            <p:cNvSpPr>
              <a:spLocks noChangeShapeType="1"/>
            </p:cNvSpPr>
            <p:nvPr/>
          </p:nvSpPr>
          <p:spPr bwMode="auto">
            <a:xfrm flipH="1">
              <a:off x="2385" y="480"/>
              <a:ext cx="831" cy="6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4062412" y="2546351"/>
            <a:ext cx="3452813" cy="646113"/>
            <a:chOff x="2352" y="836"/>
            <a:chExt cx="2175" cy="407"/>
          </a:xfrm>
        </p:grpSpPr>
        <p:sp>
          <p:nvSpPr>
            <p:cNvPr id="11298" name="Text Box 36"/>
            <p:cNvSpPr txBox="1">
              <a:spLocks noChangeArrowheads="1"/>
            </p:cNvSpPr>
            <p:nvPr/>
          </p:nvSpPr>
          <p:spPr bwMode="auto">
            <a:xfrm>
              <a:off x="3062" y="836"/>
              <a:ext cx="1465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dirty="0">
                  <a:latin typeface="Arial" pitchFamily="34" charset="0"/>
                  <a:cs typeface="Arial" pitchFamily="34" charset="0"/>
                </a:rPr>
                <a:t>Columns 6 and 7 are</a:t>
              </a:r>
            </a:p>
            <a:p>
              <a:pPr eaLnBrk="0" hangingPunct="0"/>
              <a:r>
                <a:rPr lang="en-US" dirty="0">
                  <a:latin typeface="Arial" pitchFamily="34" charset="0"/>
                  <a:cs typeface="Arial" pitchFamily="34" charset="0"/>
                </a:rPr>
                <a:t>surely different.</a:t>
              </a:r>
            </a:p>
          </p:txBody>
        </p:sp>
        <p:sp>
          <p:nvSpPr>
            <p:cNvPr id="11299" name="Line 37"/>
            <p:cNvSpPr>
              <a:spLocks noChangeShapeType="1"/>
            </p:cNvSpPr>
            <p:nvPr/>
          </p:nvSpPr>
          <p:spPr bwMode="auto">
            <a:xfrm flipH="1">
              <a:off x="2352" y="1056"/>
              <a:ext cx="72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Bands</a:t>
            </a: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777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Simplifying Assumption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There are </a:t>
            </a:r>
            <a:r>
              <a:rPr lang="en-US" b="1" dirty="0"/>
              <a:t>enough buckets</a:t>
            </a:r>
            <a:r>
              <a:rPr lang="en-US" dirty="0"/>
              <a:t> that columns are unlikely to hash to the same bucket unless they are </a:t>
            </a:r>
            <a:r>
              <a:rPr lang="en-US" b="1" dirty="0">
                <a:solidFill>
                  <a:srgbClr val="FF0066"/>
                </a:solidFill>
              </a:rPr>
              <a:t>identical</a:t>
            </a:r>
            <a:r>
              <a:rPr lang="en-US" dirty="0">
                <a:solidFill>
                  <a:srgbClr val="FF0066"/>
                </a:solidFill>
              </a:rPr>
              <a:t> </a:t>
            </a:r>
            <a:r>
              <a:rPr lang="en-US" dirty="0"/>
              <a:t>in a particular band</a:t>
            </a:r>
          </a:p>
          <a:p>
            <a:pPr lvl="8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Hereafter, we assume that “</a:t>
            </a:r>
            <a:r>
              <a:rPr lang="en-US" b="1" dirty="0">
                <a:solidFill>
                  <a:srgbClr val="0000FF"/>
                </a:solidFill>
              </a:rPr>
              <a:t>same bucket</a:t>
            </a:r>
            <a:r>
              <a:rPr lang="en-US" dirty="0">
                <a:solidFill>
                  <a:srgbClr val="0000FF"/>
                </a:solidFill>
              </a:rPr>
              <a:t>” means “</a:t>
            </a:r>
            <a:r>
              <a:rPr lang="en-US" b="1" dirty="0">
                <a:solidFill>
                  <a:srgbClr val="0000FF"/>
                </a:solidFill>
              </a:rPr>
              <a:t>identical in that band</a:t>
            </a:r>
            <a:r>
              <a:rPr lang="en-US" dirty="0">
                <a:solidFill>
                  <a:srgbClr val="0000FF"/>
                </a:solidFill>
              </a:rPr>
              <a:t>”</a:t>
            </a:r>
          </a:p>
          <a:p>
            <a:pPr lvl="8"/>
            <a:endParaRPr lang="en-US" dirty="0"/>
          </a:p>
          <a:p>
            <a:r>
              <a:rPr lang="en-US" dirty="0">
                <a:solidFill>
                  <a:srgbClr val="008000"/>
                </a:solidFill>
              </a:rPr>
              <a:t>Assumption needed only to simplify analysis, not for correctness of algorithm</a:t>
            </a:r>
          </a:p>
        </p:txBody>
      </p:sp>
    </p:spTree>
    <p:extLst>
      <p:ext uri="{BB962C8B-B14F-4D97-AF65-F5344CB8AC3E}">
        <p14:creationId xmlns:p14="http://schemas.microsoft.com/office/powerpoint/2010/main" val="297114765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Bands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b="1" dirty="0">
                <a:solidFill>
                  <a:srgbClr val="0000FF"/>
                </a:solidFill>
              </a:rPr>
              <a:t>Assume the following case:</a:t>
            </a:r>
          </a:p>
          <a:p>
            <a:r>
              <a:rPr lang="en-US" dirty="0"/>
              <a:t>Suppose 100,000 columns of </a:t>
            </a:r>
            <a:r>
              <a:rPr lang="en-US" b="1" i="1" dirty="0"/>
              <a:t>M</a:t>
            </a:r>
            <a:r>
              <a:rPr lang="en-US" i="1" dirty="0"/>
              <a:t> </a:t>
            </a:r>
            <a:r>
              <a:rPr lang="en-US" dirty="0"/>
              <a:t>(100k docs)</a:t>
            </a:r>
          </a:p>
          <a:p>
            <a:r>
              <a:rPr lang="en-US" dirty="0"/>
              <a:t>Signatures of 100 integers (rows)</a:t>
            </a:r>
          </a:p>
          <a:p>
            <a:r>
              <a:rPr lang="en-US" dirty="0"/>
              <a:t>Therefore, signatures take 40Mb</a:t>
            </a:r>
          </a:p>
          <a:p>
            <a:r>
              <a:rPr lang="en-US" dirty="0"/>
              <a:t>Choose </a:t>
            </a:r>
            <a:r>
              <a:rPr lang="sl-SI" b="1" i="1" dirty="0"/>
              <a:t>b</a:t>
            </a:r>
            <a:r>
              <a:rPr lang="en-US" b="1" dirty="0"/>
              <a:t> </a:t>
            </a:r>
            <a:r>
              <a:rPr lang="en-US" dirty="0"/>
              <a:t>= 20 bands of </a:t>
            </a:r>
            <a:r>
              <a:rPr lang="en-US" b="1" i="1" dirty="0"/>
              <a:t>r</a:t>
            </a:r>
            <a:r>
              <a:rPr lang="en-US" b="1" dirty="0"/>
              <a:t> </a:t>
            </a:r>
            <a:r>
              <a:rPr lang="en-US" dirty="0"/>
              <a:t>= 5 integers/band</a:t>
            </a:r>
          </a:p>
          <a:p>
            <a:pPr lvl="8"/>
            <a:endParaRPr lang="en-US" dirty="0"/>
          </a:p>
          <a:p>
            <a:r>
              <a:rPr lang="en-US" b="1" dirty="0"/>
              <a:t>Goal:</a:t>
            </a:r>
            <a:r>
              <a:rPr lang="en-US" dirty="0">
                <a:solidFill>
                  <a:srgbClr val="008000"/>
                </a:solidFill>
              </a:rPr>
              <a:t> Find pairs of documents that </a:t>
            </a:r>
            <a:br>
              <a:rPr lang="en-US" dirty="0">
                <a:solidFill>
                  <a:srgbClr val="008000"/>
                </a:solidFill>
              </a:rPr>
            </a:br>
            <a:r>
              <a:rPr lang="en-US" dirty="0">
                <a:solidFill>
                  <a:srgbClr val="008000"/>
                </a:solidFill>
              </a:rPr>
              <a:t>are at least </a:t>
            </a:r>
            <a:r>
              <a:rPr lang="en-US" b="1" i="1" dirty="0">
                <a:solidFill>
                  <a:srgbClr val="008000"/>
                </a:solidFill>
              </a:rPr>
              <a:t>s</a:t>
            </a:r>
            <a:r>
              <a:rPr lang="en-US" i="1" dirty="0">
                <a:solidFill>
                  <a:srgbClr val="008000"/>
                </a:solidFill>
              </a:rPr>
              <a:t> = 0.8</a:t>
            </a:r>
            <a:r>
              <a:rPr lang="en-US" dirty="0">
                <a:solidFill>
                  <a:srgbClr val="008000"/>
                </a:solidFill>
              </a:rPr>
              <a:t> similar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2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43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4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5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6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7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8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9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0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1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2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3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4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5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56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7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58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9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0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1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2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3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4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5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6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7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8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9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0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1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2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3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4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5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8059020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 are 80% Similar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199" y="1600199"/>
            <a:ext cx="8674627" cy="5257801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Find pairs of </a:t>
            </a:r>
            <a:r>
              <a:rPr lang="en-US" b="1" dirty="0">
                <a:solidFill>
                  <a:srgbClr val="0000FF"/>
                </a:solidFill>
                <a:sym typeface="Symbol"/>
              </a:rPr>
              <a:t> </a:t>
            </a:r>
            <a:r>
              <a:rPr lang="en-US" b="1" i="1" dirty="0">
                <a:solidFill>
                  <a:srgbClr val="0000FF"/>
                </a:solidFill>
              </a:rPr>
              <a:t>s</a:t>
            </a:r>
            <a:r>
              <a:rPr lang="en-US" i="1" dirty="0">
                <a:solidFill>
                  <a:srgbClr val="0000FF"/>
                </a:solidFill>
              </a:rPr>
              <a:t>=</a:t>
            </a:r>
            <a:r>
              <a:rPr lang="en-US" dirty="0">
                <a:solidFill>
                  <a:srgbClr val="0000FF"/>
                </a:solidFill>
              </a:rPr>
              <a:t>0.8 similarity, set </a:t>
            </a:r>
            <a:r>
              <a:rPr lang="en-US" b="1" dirty="0">
                <a:solidFill>
                  <a:srgbClr val="0000FF"/>
                </a:solidFill>
              </a:rPr>
              <a:t>b</a:t>
            </a:r>
            <a:r>
              <a:rPr lang="en-US" dirty="0">
                <a:solidFill>
                  <a:srgbClr val="0000FF"/>
                </a:solidFill>
              </a:rPr>
              <a:t>=20, </a:t>
            </a:r>
            <a:r>
              <a:rPr lang="en-US" b="1" dirty="0">
                <a:solidFill>
                  <a:srgbClr val="0000FF"/>
                </a:solidFill>
              </a:rPr>
              <a:t>r</a:t>
            </a:r>
            <a:r>
              <a:rPr lang="en-US" dirty="0">
                <a:solidFill>
                  <a:srgbClr val="0000FF"/>
                </a:solidFill>
              </a:rPr>
              <a:t>=5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D60093"/>
                </a:solidFill>
              </a:rPr>
              <a:t>Assume:</a:t>
            </a:r>
            <a:r>
              <a:rPr lang="en-US" dirty="0"/>
              <a:t> </a:t>
            </a:r>
            <a:r>
              <a:rPr lang="en-US" dirty="0" err="1"/>
              <a:t>sim</a:t>
            </a:r>
            <a:r>
              <a:rPr lang="en-US" dirty="0"/>
              <a:t>(C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) = 0.8</a:t>
            </a:r>
          </a:p>
          <a:p>
            <a:pPr lvl="1"/>
            <a:r>
              <a:rPr lang="en-US" dirty="0"/>
              <a:t>Since </a:t>
            </a:r>
            <a:r>
              <a:rPr lang="en-US" dirty="0" err="1"/>
              <a:t>sim</a:t>
            </a:r>
            <a:r>
              <a:rPr lang="en-US" dirty="0"/>
              <a:t>(C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) </a:t>
            </a:r>
            <a:r>
              <a:rPr lang="en-US" dirty="0">
                <a:sym typeface="Symbol"/>
              </a:rPr>
              <a:t> </a:t>
            </a:r>
            <a:r>
              <a:rPr lang="en-US" b="1" dirty="0">
                <a:sym typeface="Symbol"/>
              </a:rPr>
              <a:t>s</a:t>
            </a:r>
            <a:r>
              <a:rPr lang="en-US" dirty="0">
                <a:sym typeface="Symbol"/>
              </a:rPr>
              <a:t>, we </a:t>
            </a:r>
            <a:r>
              <a:rPr lang="en-US" dirty="0"/>
              <a:t>want 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 to be a </a:t>
            </a:r>
            <a:r>
              <a:rPr lang="en-US" b="1" dirty="0">
                <a:solidFill>
                  <a:srgbClr val="D60093"/>
                </a:solidFill>
              </a:rPr>
              <a:t>candidate pair</a:t>
            </a:r>
            <a:r>
              <a:rPr lang="en-US" dirty="0"/>
              <a:t>: We want them to hash to at</a:t>
            </a:r>
            <a:r>
              <a:rPr lang="en-US" dirty="0">
                <a:solidFill>
                  <a:srgbClr val="D60093"/>
                </a:solidFill>
              </a:rPr>
              <a:t> </a:t>
            </a:r>
            <a:r>
              <a:rPr lang="en-US" b="1" dirty="0">
                <a:solidFill>
                  <a:srgbClr val="D60093"/>
                </a:solidFill>
              </a:rPr>
              <a:t>least 1 common bucket</a:t>
            </a:r>
            <a:r>
              <a:rPr lang="en-US" dirty="0">
                <a:solidFill>
                  <a:srgbClr val="D60093"/>
                </a:solidFill>
              </a:rPr>
              <a:t> </a:t>
            </a:r>
            <a:r>
              <a:rPr lang="en-US" dirty="0"/>
              <a:t>(at least one band is identical)</a:t>
            </a:r>
          </a:p>
          <a:p>
            <a:r>
              <a:rPr lang="en-US" b="1" dirty="0">
                <a:solidFill>
                  <a:srgbClr val="008000"/>
                </a:solidFill>
              </a:rPr>
              <a:t>Probability C</a:t>
            </a:r>
            <a:r>
              <a:rPr lang="en-US" b="1" baseline="-25000" dirty="0">
                <a:solidFill>
                  <a:srgbClr val="008000"/>
                </a:solidFill>
              </a:rPr>
              <a:t>1</a:t>
            </a:r>
            <a:r>
              <a:rPr lang="en-US" b="1" dirty="0">
                <a:solidFill>
                  <a:srgbClr val="008000"/>
                </a:solidFill>
              </a:rPr>
              <a:t>, C</a:t>
            </a:r>
            <a:r>
              <a:rPr lang="en-US" b="1" baseline="-25000" dirty="0">
                <a:solidFill>
                  <a:srgbClr val="008000"/>
                </a:solidFill>
              </a:rPr>
              <a:t>2</a:t>
            </a:r>
            <a:r>
              <a:rPr lang="en-US" b="1" dirty="0">
                <a:solidFill>
                  <a:srgbClr val="008000"/>
                </a:solidFill>
              </a:rPr>
              <a:t> identical in one particular </a:t>
            </a:r>
            <a:br>
              <a:rPr lang="en-US" b="1" dirty="0">
                <a:solidFill>
                  <a:srgbClr val="008000"/>
                </a:solidFill>
              </a:rPr>
            </a:br>
            <a:r>
              <a:rPr lang="en-US" b="1" dirty="0">
                <a:solidFill>
                  <a:srgbClr val="008000"/>
                </a:solidFill>
              </a:rPr>
              <a:t>band: </a:t>
            </a:r>
            <a:r>
              <a:rPr lang="en-US" dirty="0"/>
              <a:t>(0.8)</a:t>
            </a:r>
            <a:r>
              <a:rPr lang="en-US" baseline="30000" dirty="0"/>
              <a:t>5</a:t>
            </a:r>
            <a:r>
              <a:rPr lang="en-US" dirty="0"/>
              <a:t> = 0.328</a:t>
            </a:r>
          </a:p>
          <a:p>
            <a:r>
              <a:rPr lang="en-US" dirty="0"/>
              <a:t>Probability 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 are </a:t>
            </a:r>
            <a:r>
              <a:rPr lang="en-US" b="1" i="1" dirty="0">
                <a:solidFill>
                  <a:srgbClr val="FF0066"/>
                </a:solidFill>
              </a:rPr>
              <a:t>not</a:t>
            </a:r>
            <a:r>
              <a:rPr lang="en-US" dirty="0">
                <a:solidFill>
                  <a:srgbClr val="FF0066"/>
                </a:solidFill>
              </a:rPr>
              <a:t> </a:t>
            </a:r>
            <a:r>
              <a:rPr lang="en-US" dirty="0"/>
              <a:t>similar in all of the 20 bands: (1-0.328)</a:t>
            </a:r>
            <a:r>
              <a:rPr lang="en-US" baseline="30000" dirty="0"/>
              <a:t>20</a:t>
            </a:r>
            <a:r>
              <a:rPr lang="en-US" dirty="0"/>
              <a:t> = 0.00035 </a:t>
            </a:r>
          </a:p>
          <a:p>
            <a:pPr lvl="1"/>
            <a:r>
              <a:rPr lang="en-US" dirty="0"/>
              <a:t>i.e., about 1/3000th of the 80%-similar column pairs </a:t>
            </a:r>
            <a:br>
              <a:rPr lang="en-US" dirty="0"/>
            </a:br>
            <a:r>
              <a:rPr lang="en-US" dirty="0"/>
              <a:t>are </a:t>
            </a:r>
            <a:r>
              <a:rPr lang="en-US" b="1" dirty="0">
                <a:solidFill>
                  <a:srgbClr val="FF0066"/>
                </a:solidFill>
              </a:rPr>
              <a:t>false negatives</a:t>
            </a:r>
            <a:r>
              <a:rPr lang="en-US" dirty="0"/>
              <a:t> (we miss them)</a:t>
            </a:r>
          </a:p>
          <a:p>
            <a:pPr lvl="1"/>
            <a:r>
              <a:rPr lang="en-US" b="1" dirty="0"/>
              <a:t>We would find 99.965% pairs of truly similar documents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76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77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78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79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80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81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2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3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4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5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6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7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8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89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90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91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92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3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4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5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6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7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8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9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100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101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102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103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4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5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6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7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8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9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2433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 descr="0002_scenery_00022_192691632_7262b1a623_69_86901650@N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4529137"/>
            <a:ext cx="1204913" cy="1604963"/>
          </a:xfrm>
          <a:prstGeom prst="rect">
            <a:avLst/>
          </a:prstGeom>
          <a:noFill/>
        </p:spPr>
      </p:pic>
      <p:pic>
        <p:nvPicPr>
          <p:cNvPr id="153603" name="Picture 3" descr="0003_unlabelled_jlandscape-0007_image_00706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752600"/>
            <a:ext cx="1141413" cy="1524000"/>
          </a:xfrm>
          <a:prstGeom prst="rect">
            <a:avLst/>
          </a:prstGeom>
          <a:noFill/>
        </p:spPr>
      </p:pic>
      <p:pic>
        <p:nvPicPr>
          <p:cNvPr id="153604" name="Picture 4" descr="0004_scenery_00034_306202524_c6a3a17925_105_54201875@N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9400" y="5062537"/>
            <a:ext cx="1581150" cy="1185863"/>
          </a:xfrm>
          <a:prstGeom prst="rect">
            <a:avLst/>
          </a:prstGeom>
          <a:noFill/>
        </p:spPr>
      </p:pic>
      <p:pic>
        <p:nvPicPr>
          <p:cNvPr id="153605" name="Picture 5" descr="0005_unlabelled_landscape-0051_image_05134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90800" y="1277938"/>
            <a:ext cx="1447800" cy="1084262"/>
          </a:xfrm>
          <a:prstGeom prst="rect">
            <a:avLst/>
          </a:prstGeom>
          <a:noFill/>
        </p:spPr>
      </p:pic>
      <p:pic>
        <p:nvPicPr>
          <p:cNvPr id="153606" name="Picture 6" descr="0006_vacation_00015_34293411_a0921e9bb9_23_36083508@N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4238" y="3133725"/>
            <a:ext cx="1604962" cy="1209675"/>
          </a:xfrm>
          <a:prstGeom prst="rect">
            <a:avLst/>
          </a:prstGeom>
          <a:noFill/>
        </p:spPr>
      </p:pic>
      <p:pic>
        <p:nvPicPr>
          <p:cNvPr id="153607" name="Picture 7" descr="0007_river_00094_101141378_afffb5b74b_28_99737037@N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76800" y="4910137"/>
            <a:ext cx="1604963" cy="1203325"/>
          </a:xfrm>
          <a:prstGeom prst="rect">
            <a:avLst/>
          </a:prstGeom>
          <a:noFill/>
        </p:spPr>
      </p:pic>
      <p:pic>
        <p:nvPicPr>
          <p:cNvPr id="153608" name="Picture 8" descr="0008_vacation_00075_73543768_2b41c11284_34_45447737@N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4800" y="3316287"/>
            <a:ext cx="1371600" cy="1027113"/>
          </a:xfrm>
          <a:prstGeom prst="rect">
            <a:avLst/>
          </a:prstGeom>
          <a:noFill/>
        </p:spPr>
      </p:pic>
      <p:pic>
        <p:nvPicPr>
          <p:cNvPr id="153609" name="Picture 9" descr="0009_vacation2_00011_93849155_618bf94392_15_81504796@N0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58000" y="1828800"/>
            <a:ext cx="1604963" cy="1198563"/>
          </a:xfrm>
          <a:prstGeom prst="rect">
            <a:avLst/>
          </a:prstGeom>
          <a:noFill/>
        </p:spPr>
      </p:pic>
      <p:pic>
        <p:nvPicPr>
          <p:cNvPr id="153610" name="Picture 10" descr="0010_scenic_00019_374590006_2c5ef01699_143_86537549@N0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010400" y="4491038"/>
            <a:ext cx="1204912" cy="1604962"/>
          </a:xfrm>
          <a:prstGeom prst="rect">
            <a:avLst/>
          </a:prstGeom>
          <a:noFill/>
        </p:spPr>
      </p:pic>
      <p:pic>
        <p:nvPicPr>
          <p:cNvPr id="153611" name="Picture 11" descr="0001_water_00065_77917326_c4a2ec3423_38_57366077@N0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567238" y="1311275"/>
            <a:ext cx="1604962" cy="1203325"/>
          </a:xfrm>
          <a:prstGeom prst="rect">
            <a:avLst/>
          </a:prstGeom>
          <a:noFill/>
        </p:spPr>
      </p:pic>
      <p:sp>
        <p:nvSpPr>
          <p:cNvPr id="153613" name="Text Box 13"/>
          <p:cNvSpPr txBox="1">
            <a:spLocks noChangeArrowheads="1"/>
          </p:cNvSpPr>
          <p:nvPr/>
        </p:nvSpPr>
        <p:spPr bwMode="auto">
          <a:xfrm>
            <a:off x="914400" y="6243935"/>
            <a:ext cx="75438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/>
              <a:t>10 nearest neighbors from a collection of 20,000 images</a:t>
            </a:r>
          </a:p>
        </p:txBody>
      </p:sp>
      <p:pic>
        <p:nvPicPr>
          <p:cNvPr id="15" name="Picture 2" descr="teaser_input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24263" y="2997200"/>
            <a:ext cx="1895475" cy="1422400"/>
          </a:xfrm>
          <a:prstGeom prst="rect">
            <a:avLst/>
          </a:prstGeom>
          <a:noFill/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Completion Problem 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5741017" y="0"/>
            <a:ext cx="34029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[Hays and </a:t>
            </a:r>
            <a:r>
              <a:rPr lang="en-US" dirty="0" err="1">
                <a:solidFill>
                  <a:schemeClr val="bg1"/>
                </a:solidFill>
              </a:rPr>
              <a:t>Efros</a:t>
            </a:r>
            <a:r>
              <a:rPr lang="en-US" dirty="0">
                <a:solidFill>
                  <a:schemeClr val="bg1"/>
                </a:solidFill>
              </a:rPr>
              <a:t>, SIGGRAPH 2007]</a:t>
            </a:r>
          </a:p>
        </p:txBody>
      </p:sp>
    </p:spTree>
    <p:extLst>
      <p:ext uri="{BB962C8B-B14F-4D97-AF65-F5344CB8AC3E}">
        <p14:creationId xmlns:p14="http://schemas.microsoft.com/office/powerpoint/2010/main" val="1650109039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 are 30% Similar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229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Find pairs of </a:t>
            </a:r>
            <a:r>
              <a:rPr lang="en-US" b="1" dirty="0">
                <a:solidFill>
                  <a:srgbClr val="0000FF"/>
                </a:solidFill>
                <a:sym typeface="Symbol"/>
              </a:rPr>
              <a:t> </a:t>
            </a:r>
            <a:r>
              <a:rPr lang="en-US" b="1" i="1" dirty="0">
                <a:solidFill>
                  <a:srgbClr val="0000FF"/>
                </a:solidFill>
              </a:rPr>
              <a:t>s</a:t>
            </a:r>
            <a:r>
              <a:rPr lang="en-US" i="1" dirty="0">
                <a:solidFill>
                  <a:srgbClr val="0000FF"/>
                </a:solidFill>
              </a:rPr>
              <a:t>=</a:t>
            </a:r>
            <a:r>
              <a:rPr lang="en-US" dirty="0">
                <a:solidFill>
                  <a:srgbClr val="0000FF"/>
                </a:solidFill>
              </a:rPr>
              <a:t>0.8 similarity, set </a:t>
            </a:r>
            <a:r>
              <a:rPr lang="en-US" b="1" dirty="0">
                <a:solidFill>
                  <a:srgbClr val="0000FF"/>
                </a:solidFill>
              </a:rPr>
              <a:t>b</a:t>
            </a:r>
            <a:r>
              <a:rPr lang="en-US" dirty="0">
                <a:solidFill>
                  <a:srgbClr val="0000FF"/>
                </a:solidFill>
              </a:rPr>
              <a:t>=20, </a:t>
            </a:r>
            <a:r>
              <a:rPr lang="en-US" b="1" dirty="0">
                <a:solidFill>
                  <a:srgbClr val="0000FF"/>
                </a:solidFill>
              </a:rPr>
              <a:t>r</a:t>
            </a:r>
            <a:r>
              <a:rPr lang="en-US" dirty="0">
                <a:solidFill>
                  <a:srgbClr val="0000FF"/>
                </a:solidFill>
              </a:rPr>
              <a:t>=5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D60093"/>
                </a:solidFill>
              </a:rPr>
              <a:t>Assume:</a:t>
            </a:r>
            <a:r>
              <a:rPr lang="en-US" dirty="0"/>
              <a:t> </a:t>
            </a:r>
            <a:r>
              <a:rPr lang="en-US" dirty="0" err="1"/>
              <a:t>sim</a:t>
            </a:r>
            <a:r>
              <a:rPr lang="en-US" dirty="0"/>
              <a:t>(C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) = 0.3</a:t>
            </a:r>
          </a:p>
          <a:p>
            <a:pPr lvl="1"/>
            <a:r>
              <a:rPr lang="en-US" dirty="0"/>
              <a:t>Since </a:t>
            </a:r>
            <a:r>
              <a:rPr lang="en-US" dirty="0" err="1"/>
              <a:t>sim</a:t>
            </a:r>
            <a:r>
              <a:rPr lang="en-US" dirty="0"/>
              <a:t>(C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) </a:t>
            </a:r>
            <a:r>
              <a:rPr lang="en-US" dirty="0">
                <a:sym typeface="Symbol"/>
              </a:rPr>
              <a:t>&lt; </a:t>
            </a:r>
            <a:r>
              <a:rPr lang="en-US" b="1" dirty="0">
                <a:sym typeface="Symbol"/>
              </a:rPr>
              <a:t>s</a:t>
            </a:r>
            <a:r>
              <a:rPr lang="en-US" dirty="0"/>
              <a:t> we want 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 to hash to </a:t>
            </a:r>
            <a:r>
              <a:rPr lang="en-US" b="1" dirty="0">
                <a:solidFill>
                  <a:srgbClr val="D60093"/>
                </a:solidFill>
              </a:rPr>
              <a:t>NO </a:t>
            </a:r>
            <a:br>
              <a:rPr lang="en-US" b="1" dirty="0">
                <a:solidFill>
                  <a:srgbClr val="D60093"/>
                </a:solidFill>
              </a:rPr>
            </a:br>
            <a:r>
              <a:rPr lang="en-US" b="1" dirty="0">
                <a:solidFill>
                  <a:srgbClr val="D60093"/>
                </a:solidFill>
              </a:rPr>
              <a:t>common buckets</a:t>
            </a:r>
            <a:r>
              <a:rPr lang="en-US" dirty="0">
                <a:solidFill>
                  <a:srgbClr val="D60093"/>
                </a:solidFill>
              </a:rPr>
              <a:t> </a:t>
            </a:r>
            <a:r>
              <a:rPr lang="en-US" dirty="0"/>
              <a:t>(all bands should be different)</a:t>
            </a:r>
          </a:p>
          <a:p>
            <a:r>
              <a:rPr lang="en-US" b="1" dirty="0">
                <a:solidFill>
                  <a:srgbClr val="008000"/>
                </a:solidFill>
              </a:rPr>
              <a:t>Probability C</a:t>
            </a:r>
            <a:r>
              <a:rPr lang="en-US" b="1" baseline="-25000" dirty="0">
                <a:solidFill>
                  <a:srgbClr val="008000"/>
                </a:solidFill>
              </a:rPr>
              <a:t>1</a:t>
            </a:r>
            <a:r>
              <a:rPr lang="en-US" b="1" dirty="0">
                <a:solidFill>
                  <a:srgbClr val="008000"/>
                </a:solidFill>
              </a:rPr>
              <a:t>, C</a:t>
            </a:r>
            <a:r>
              <a:rPr lang="en-US" b="1" baseline="-25000" dirty="0">
                <a:solidFill>
                  <a:srgbClr val="008000"/>
                </a:solidFill>
              </a:rPr>
              <a:t>2</a:t>
            </a:r>
            <a:r>
              <a:rPr lang="en-US" b="1" dirty="0">
                <a:solidFill>
                  <a:srgbClr val="008000"/>
                </a:solidFill>
              </a:rPr>
              <a:t> identical in one particular band: </a:t>
            </a:r>
            <a:r>
              <a:rPr lang="en-US" dirty="0"/>
              <a:t>(0.3)</a:t>
            </a:r>
            <a:r>
              <a:rPr lang="en-US" baseline="30000" dirty="0"/>
              <a:t>5</a:t>
            </a:r>
            <a:r>
              <a:rPr lang="en-US" dirty="0"/>
              <a:t>  = 0.00243</a:t>
            </a:r>
          </a:p>
          <a:p>
            <a:r>
              <a:rPr lang="en-US" dirty="0"/>
              <a:t>Probability 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 identical in at least 1 of 20 bands: 1 - (1 - 0.00243)</a:t>
            </a:r>
            <a:r>
              <a:rPr lang="en-US" baseline="30000" dirty="0"/>
              <a:t>20</a:t>
            </a:r>
            <a:r>
              <a:rPr lang="en-US" dirty="0"/>
              <a:t> = 0.0474</a:t>
            </a:r>
          </a:p>
          <a:p>
            <a:pPr lvl="1"/>
            <a:r>
              <a:rPr lang="en-US" dirty="0"/>
              <a:t>In other words, approximately 4.74% pairs of docs with similarity 0.3% end up becoming </a:t>
            </a:r>
            <a:r>
              <a:rPr lang="en-US" b="1" dirty="0">
                <a:solidFill>
                  <a:srgbClr val="D60093"/>
                </a:solidFill>
              </a:rPr>
              <a:t>candidate pairs</a:t>
            </a:r>
            <a:endParaRPr lang="en-US" dirty="0"/>
          </a:p>
          <a:p>
            <a:pPr lvl="2"/>
            <a:r>
              <a:rPr lang="en-US" dirty="0"/>
              <a:t>They are </a:t>
            </a:r>
            <a:r>
              <a:rPr lang="en-US" b="1" dirty="0">
                <a:solidFill>
                  <a:srgbClr val="FF0066"/>
                </a:solidFill>
              </a:rPr>
              <a:t>false positives </a:t>
            </a:r>
            <a:r>
              <a:rPr lang="en-US" dirty="0"/>
              <a:t>since we will have to examine them (they are candidate pairs) but then it will turn out their similarity is below threshold </a:t>
            </a:r>
            <a:r>
              <a:rPr lang="en-US" b="1" dirty="0"/>
              <a:t>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2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43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4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5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6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7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8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9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0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1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2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3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4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5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56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7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58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9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0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1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2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3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4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5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6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7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8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9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0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1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2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3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4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5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6303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LSH Involves a Tradeoff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199"/>
            <a:ext cx="7772400" cy="5181601"/>
          </a:xfrm>
        </p:spPr>
        <p:txBody>
          <a:bodyPr/>
          <a:lstStyle/>
          <a:p>
            <a:r>
              <a:rPr lang="en-US" b="1" dirty="0">
                <a:solidFill>
                  <a:srgbClr val="D60093"/>
                </a:solidFill>
              </a:rPr>
              <a:t>Pick:</a:t>
            </a:r>
          </a:p>
          <a:p>
            <a:pPr lvl="1"/>
            <a:r>
              <a:rPr lang="en-US" dirty="0"/>
              <a:t>The number of Min-Hashes (rows of </a:t>
            </a:r>
            <a:r>
              <a:rPr lang="en-US" b="1" i="1" dirty="0"/>
              <a:t>M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The number of bands </a:t>
            </a:r>
            <a:r>
              <a:rPr lang="en-US" b="1" i="1" dirty="0"/>
              <a:t>b</a:t>
            </a:r>
            <a:r>
              <a:rPr lang="en-US" dirty="0"/>
              <a:t>, and </a:t>
            </a:r>
          </a:p>
          <a:p>
            <a:pPr lvl="1"/>
            <a:r>
              <a:rPr lang="en-US" dirty="0"/>
              <a:t>The number of rows </a:t>
            </a:r>
            <a:r>
              <a:rPr lang="en-US" b="1" i="1" dirty="0"/>
              <a:t>r</a:t>
            </a:r>
            <a:r>
              <a:rPr lang="en-US" dirty="0"/>
              <a:t> per band</a:t>
            </a:r>
          </a:p>
          <a:p>
            <a:pPr>
              <a:buNone/>
            </a:pPr>
            <a:r>
              <a:rPr lang="en-US" dirty="0"/>
              <a:t>	to balance false positives/negatives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Example:</a:t>
            </a:r>
            <a:r>
              <a:rPr lang="en-US" dirty="0"/>
              <a:t> If we had only 15 bands of 5 rows, the number of false positives would go down, but the number of false negatives would go up</a:t>
            </a:r>
          </a:p>
        </p:txBody>
      </p:sp>
      <p:sp>
        <p:nvSpPr>
          <p:cNvPr id="7" name="Rectangle 6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2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43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4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5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6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7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8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9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0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1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2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3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4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5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56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7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58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9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0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1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2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3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4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5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6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7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8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9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0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1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2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3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4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5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4300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34400" cy="987552"/>
          </a:xfrm>
        </p:spPr>
        <p:txBody>
          <a:bodyPr/>
          <a:lstStyle/>
          <a:p>
            <a:r>
              <a:rPr lang="en-US" dirty="0"/>
              <a:t>Analysis of LSH – What We Want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362200" y="1828800"/>
            <a:ext cx="4267200" cy="3581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1678584" y="5562600"/>
            <a:ext cx="43412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       Similarity </a:t>
            </a:r>
            <a:r>
              <a:rPr lang="en-US" i="1" dirty="0">
                <a:latin typeface="Tahoma" pitchFamily="34" charset="0"/>
              </a:rPr>
              <a:t>t =</a:t>
            </a:r>
            <a:r>
              <a:rPr lang="en-US" i="1" dirty="0" err="1">
                <a:latin typeface="Tahoma" pitchFamily="34" charset="0"/>
              </a:rPr>
              <a:t>sim</a:t>
            </a:r>
            <a:r>
              <a:rPr lang="en-US" i="1" dirty="0">
                <a:latin typeface="Tahoma" pitchFamily="34" charset="0"/>
              </a:rPr>
              <a:t>(C</a:t>
            </a:r>
            <a:r>
              <a:rPr lang="en-US" i="1" baseline="-25000" dirty="0">
                <a:latin typeface="Tahoma" pitchFamily="34" charset="0"/>
              </a:rPr>
              <a:t>1</a:t>
            </a:r>
            <a:r>
              <a:rPr lang="en-US" i="1" dirty="0">
                <a:latin typeface="Tahoma" pitchFamily="34" charset="0"/>
              </a:rPr>
              <a:t>, C</a:t>
            </a:r>
            <a:r>
              <a:rPr lang="en-US" i="1" baseline="-25000" dirty="0">
                <a:latin typeface="Tahoma" pitchFamily="34" charset="0"/>
              </a:rPr>
              <a:t>2</a:t>
            </a:r>
            <a:r>
              <a:rPr lang="en-US" i="1" dirty="0">
                <a:latin typeface="Tahoma" pitchFamily="34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 of two sets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1066800" y="3444081"/>
            <a:ext cx="12382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Probability</a:t>
            </a:r>
          </a:p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of sharing</a:t>
            </a:r>
          </a:p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a bucket</a:t>
            </a:r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5943600" y="5779532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 flipV="1">
            <a:off x="1752600" y="2743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>
            <a:off x="2362200" y="5410200"/>
            <a:ext cx="2133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 rot="16200000">
            <a:off x="3147235" y="3712312"/>
            <a:ext cx="23075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Similarity threshold </a:t>
            </a:r>
            <a:r>
              <a:rPr lang="en-US" b="1" i="1" dirty="0">
                <a:solidFill>
                  <a:srgbClr val="008000"/>
                </a:solidFill>
                <a:latin typeface="Tahoma" pitchFamily="34" charset="0"/>
              </a:rPr>
              <a:t>s</a:t>
            </a:r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 flipV="1">
            <a:off x="4495800" y="1828800"/>
            <a:ext cx="0" cy="3581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4495800" y="1828800"/>
            <a:ext cx="2133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667000" y="3581400"/>
            <a:ext cx="1236663" cy="1828800"/>
            <a:chOff x="1680" y="2256"/>
            <a:chExt cx="779" cy="1152"/>
          </a:xfrm>
        </p:grpSpPr>
        <p:sp>
          <p:nvSpPr>
            <p:cNvPr id="18448" name="Text Box 13"/>
            <p:cNvSpPr txBox="1">
              <a:spLocks noChangeArrowheads="1"/>
            </p:cNvSpPr>
            <p:nvPr/>
          </p:nvSpPr>
          <p:spPr bwMode="auto">
            <a:xfrm>
              <a:off x="1680" y="2256"/>
              <a:ext cx="779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>
                  <a:latin typeface="Tahoma" pitchFamily="34" charset="0"/>
                </a:rPr>
                <a:t>No chance</a:t>
              </a:r>
            </a:p>
            <a:p>
              <a:pPr algn="ctr" eaLnBrk="0" hangingPunct="0"/>
              <a:r>
                <a:rPr lang="en-US" dirty="0">
                  <a:latin typeface="Tahoma" pitchFamily="34" charset="0"/>
                </a:rPr>
                <a:t>if </a:t>
              </a:r>
              <a:r>
                <a:rPr lang="en-US" i="1" dirty="0">
                  <a:latin typeface="Tahoma" pitchFamily="34" charset="0"/>
                </a:rPr>
                <a:t>t</a:t>
              </a:r>
              <a:r>
                <a:rPr lang="en-US" dirty="0">
                  <a:latin typeface="Tahoma" pitchFamily="34" charset="0"/>
                </a:rPr>
                <a:t> &lt; </a:t>
              </a:r>
              <a:r>
                <a:rPr lang="en-US" i="1" dirty="0">
                  <a:latin typeface="Tahoma" pitchFamily="34" charset="0"/>
                </a:rPr>
                <a:t>s</a:t>
              </a:r>
            </a:p>
          </p:txBody>
        </p:sp>
        <p:sp>
          <p:nvSpPr>
            <p:cNvPr id="18449" name="Line 14"/>
            <p:cNvSpPr>
              <a:spLocks noChangeShapeType="1"/>
            </p:cNvSpPr>
            <p:nvPr/>
          </p:nvSpPr>
          <p:spPr bwMode="auto">
            <a:xfrm>
              <a:off x="2112" y="2736"/>
              <a:ext cx="28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648201" y="1828800"/>
            <a:ext cx="1752601" cy="1327150"/>
            <a:chOff x="2928" y="1152"/>
            <a:chExt cx="1104" cy="836"/>
          </a:xfrm>
        </p:grpSpPr>
        <p:sp>
          <p:nvSpPr>
            <p:cNvPr id="18446" name="Text Box 16"/>
            <p:cNvSpPr txBox="1">
              <a:spLocks noChangeArrowheads="1"/>
            </p:cNvSpPr>
            <p:nvPr/>
          </p:nvSpPr>
          <p:spPr bwMode="auto">
            <a:xfrm>
              <a:off x="2928" y="1584"/>
              <a:ext cx="110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dirty="0">
                  <a:latin typeface="Tahoma" pitchFamily="34" charset="0"/>
                </a:rPr>
                <a:t>Probability = 1 if </a:t>
              </a:r>
              <a:r>
                <a:rPr lang="en-US" i="1" dirty="0">
                  <a:latin typeface="Tahoma" pitchFamily="34" charset="0"/>
                </a:rPr>
                <a:t>t</a:t>
              </a:r>
              <a:r>
                <a:rPr lang="en-US" dirty="0">
                  <a:latin typeface="Tahoma" pitchFamily="34" charset="0"/>
                </a:rPr>
                <a:t> &gt; </a:t>
              </a:r>
              <a:r>
                <a:rPr lang="en-US" i="1" dirty="0">
                  <a:latin typeface="Tahoma" pitchFamily="34" charset="0"/>
                </a:rPr>
                <a:t>s</a:t>
              </a:r>
            </a:p>
          </p:txBody>
        </p:sp>
        <p:sp>
          <p:nvSpPr>
            <p:cNvPr id="18447" name="Line 17"/>
            <p:cNvSpPr>
              <a:spLocks noChangeShapeType="1"/>
            </p:cNvSpPr>
            <p:nvPr/>
          </p:nvSpPr>
          <p:spPr bwMode="auto">
            <a:xfrm flipV="1">
              <a:off x="3408" y="1152"/>
              <a:ext cx="9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0917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763000" cy="838200"/>
          </a:xfrm>
        </p:spPr>
        <p:txBody>
          <a:bodyPr>
            <a:normAutofit/>
          </a:bodyPr>
          <a:lstStyle/>
          <a:p>
            <a:r>
              <a:rPr lang="en-US" dirty="0"/>
              <a:t>What 1 Band of 1 Row Gives You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2362200" y="1828800"/>
            <a:ext cx="4267200" cy="3581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68" name="Line 8"/>
          <p:cNvSpPr>
            <a:spLocks noChangeShapeType="1"/>
          </p:cNvSpPr>
          <p:nvPr/>
        </p:nvSpPr>
        <p:spPr bwMode="auto">
          <a:xfrm flipV="1">
            <a:off x="2362200" y="1828800"/>
            <a:ext cx="4267200" cy="3581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570" name="Text Box 10"/>
          <p:cNvSpPr txBox="1">
            <a:spLocks noChangeArrowheads="1"/>
          </p:cNvSpPr>
          <p:nvPr/>
        </p:nvSpPr>
        <p:spPr bwMode="auto">
          <a:xfrm>
            <a:off x="4572000" y="3505200"/>
            <a:ext cx="1998663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>
                <a:solidFill>
                  <a:srgbClr val="008000"/>
                </a:solidFill>
                <a:latin typeface="Tahoma" pitchFamily="34" charset="0"/>
              </a:rPr>
              <a:t>Remember:</a:t>
            </a:r>
          </a:p>
          <a:p>
            <a:pPr eaLnBrk="0" hangingPunct="0"/>
            <a:r>
              <a:rPr lang="en-US" dirty="0">
                <a:latin typeface="Tahoma" pitchFamily="34" charset="0"/>
              </a:rPr>
              <a:t>Probability of</a:t>
            </a:r>
          </a:p>
          <a:p>
            <a:pPr eaLnBrk="0" hangingPunct="0"/>
            <a:r>
              <a:rPr lang="en-US" dirty="0">
                <a:latin typeface="Tahoma" pitchFamily="34" charset="0"/>
              </a:rPr>
              <a:t>equal hash-values</a:t>
            </a:r>
          </a:p>
          <a:p>
            <a:pPr eaLnBrk="0" hangingPunct="0"/>
            <a:r>
              <a:rPr lang="en-US" dirty="0">
                <a:latin typeface="Tahoma" pitchFamily="34" charset="0"/>
              </a:rPr>
              <a:t>= similarity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678584" y="5562600"/>
            <a:ext cx="43412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       Similarity </a:t>
            </a:r>
            <a:r>
              <a:rPr lang="en-US" i="1" dirty="0">
                <a:latin typeface="Tahoma" pitchFamily="34" charset="0"/>
              </a:rPr>
              <a:t>t =</a:t>
            </a:r>
            <a:r>
              <a:rPr lang="en-US" i="1" dirty="0" err="1">
                <a:latin typeface="Tahoma" pitchFamily="34" charset="0"/>
              </a:rPr>
              <a:t>sim</a:t>
            </a:r>
            <a:r>
              <a:rPr lang="en-US" i="1" dirty="0">
                <a:latin typeface="Tahoma" pitchFamily="34" charset="0"/>
              </a:rPr>
              <a:t>(C</a:t>
            </a:r>
            <a:r>
              <a:rPr lang="en-US" i="1" baseline="-25000" dirty="0">
                <a:latin typeface="Tahoma" pitchFamily="34" charset="0"/>
              </a:rPr>
              <a:t>1</a:t>
            </a:r>
            <a:r>
              <a:rPr lang="en-US" i="1" dirty="0">
                <a:latin typeface="Tahoma" pitchFamily="34" charset="0"/>
              </a:rPr>
              <a:t>, C</a:t>
            </a:r>
            <a:r>
              <a:rPr lang="en-US" i="1" baseline="-25000" dirty="0">
                <a:latin typeface="Tahoma" pitchFamily="34" charset="0"/>
              </a:rPr>
              <a:t>2</a:t>
            </a:r>
            <a:r>
              <a:rPr lang="en-US" i="1" dirty="0">
                <a:latin typeface="Tahoma" pitchFamily="34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 of two sets</a:t>
            </a: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066800" y="3444081"/>
            <a:ext cx="12382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Probability</a:t>
            </a:r>
          </a:p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of sharing</a:t>
            </a:r>
          </a:p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a bucket</a:t>
            </a: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5943600" y="5779532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 flipV="1">
            <a:off x="1752600" y="2743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259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8" grpId="0" animBg="1"/>
      <p:bldP spid="66570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</a:t>
            </a:r>
            <a:r>
              <a:rPr lang="en-US" dirty="0"/>
              <a:t> bands, </a:t>
            </a:r>
            <a:r>
              <a:rPr lang="en-US" i="1" dirty="0"/>
              <a:t>r</a:t>
            </a:r>
            <a:r>
              <a:rPr lang="en-US" dirty="0"/>
              <a:t> rows/band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Columns C</a:t>
            </a:r>
            <a:r>
              <a:rPr lang="en-US" baseline="-25000" dirty="0"/>
              <a:t>1</a:t>
            </a:r>
            <a:r>
              <a:rPr lang="en-US" dirty="0"/>
              <a:t> and C</a:t>
            </a:r>
            <a:r>
              <a:rPr lang="en-US" baseline="-25000" dirty="0"/>
              <a:t>2</a:t>
            </a:r>
            <a:r>
              <a:rPr lang="en-US" dirty="0"/>
              <a:t> have similarity </a:t>
            </a:r>
            <a:r>
              <a:rPr lang="en-US" b="1" i="1" dirty="0">
                <a:solidFill>
                  <a:srgbClr val="FF0066"/>
                </a:solidFill>
              </a:rPr>
              <a:t>t</a:t>
            </a:r>
          </a:p>
          <a:p>
            <a:r>
              <a:rPr lang="en-US" dirty="0"/>
              <a:t>Pick any band (</a:t>
            </a:r>
            <a:r>
              <a:rPr lang="en-US" b="1" i="1" dirty="0">
                <a:solidFill>
                  <a:srgbClr val="FF0066"/>
                </a:solidFill>
              </a:rPr>
              <a:t>r</a:t>
            </a:r>
            <a:r>
              <a:rPr lang="en-US" dirty="0"/>
              <a:t> rows)</a:t>
            </a:r>
          </a:p>
          <a:p>
            <a:pPr lvl="1"/>
            <a:r>
              <a:rPr lang="en-US" dirty="0"/>
              <a:t>Prob. that all rows in band equal =</a:t>
            </a:r>
            <a:r>
              <a:rPr lang="en-US" b="1" dirty="0"/>
              <a:t> </a:t>
            </a:r>
            <a:r>
              <a:rPr lang="en-US" b="1" i="1" dirty="0" err="1">
                <a:solidFill>
                  <a:srgbClr val="FF0066"/>
                </a:solidFill>
              </a:rPr>
              <a:t>t</a:t>
            </a:r>
            <a:r>
              <a:rPr lang="en-US" b="1" i="1" baseline="30000" dirty="0" err="1">
                <a:solidFill>
                  <a:srgbClr val="FF0066"/>
                </a:solidFill>
              </a:rPr>
              <a:t>r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Prob. that some row in band unequal = </a:t>
            </a:r>
            <a:r>
              <a:rPr lang="en-US" b="1" dirty="0">
                <a:solidFill>
                  <a:srgbClr val="FF0066"/>
                </a:solidFill>
              </a:rPr>
              <a:t>1 - </a:t>
            </a:r>
            <a:r>
              <a:rPr lang="en-US" b="1" i="1" dirty="0" err="1">
                <a:solidFill>
                  <a:srgbClr val="FF0066"/>
                </a:solidFill>
              </a:rPr>
              <a:t>t</a:t>
            </a:r>
            <a:r>
              <a:rPr lang="en-US" b="1" i="1" baseline="30000" dirty="0" err="1">
                <a:solidFill>
                  <a:srgbClr val="FF0066"/>
                </a:solidFill>
              </a:rPr>
              <a:t>r</a:t>
            </a:r>
            <a:r>
              <a:rPr lang="en-US" b="1" dirty="0"/>
              <a:t> </a:t>
            </a:r>
          </a:p>
          <a:p>
            <a:pPr lvl="8"/>
            <a:endParaRPr lang="en-US" dirty="0"/>
          </a:p>
          <a:p>
            <a:r>
              <a:rPr lang="en-US" dirty="0"/>
              <a:t>Prob. that no band identical  = </a:t>
            </a:r>
            <a:r>
              <a:rPr lang="en-US" b="1" dirty="0">
                <a:solidFill>
                  <a:srgbClr val="FF0066"/>
                </a:solidFill>
              </a:rPr>
              <a:t>(1 - </a:t>
            </a:r>
            <a:r>
              <a:rPr lang="en-US" b="1" i="1" dirty="0" err="1">
                <a:solidFill>
                  <a:srgbClr val="FF0066"/>
                </a:solidFill>
              </a:rPr>
              <a:t>t</a:t>
            </a:r>
            <a:r>
              <a:rPr lang="en-US" b="1" i="1" baseline="30000" dirty="0" err="1">
                <a:solidFill>
                  <a:srgbClr val="FF0066"/>
                </a:solidFill>
              </a:rPr>
              <a:t>r</a:t>
            </a:r>
            <a:r>
              <a:rPr lang="en-US" b="1" dirty="0">
                <a:solidFill>
                  <a:srgbClr val="FF0066"/>
                </a:solidFill>
              </a:rPr>
              <a:t>)</a:t>
            </a:r>
            <a:r>
              <a:rPr lang="en-US" b="1" i="1" baseline="30000" dirty="0">
                <a:solidFill>
                  <a:srgbClr val="FF0066"/>
                </a:solidFill>
              </a:rPr>
              <a:t>b</a:t>
            </a:r>
          </a:p>
          <a:p>
            <a:pPr lvl="8"/>
            <a:endParaRPr lang="en-US" i="1" baseline="30000" dirty="0">
              <a:solidFill>
                <a:srgbClr val="FF0066"/>
              </a:solidFill>
            </a:endParaRPr>
          </a:p>
          <a:p>
            <a:r>
              <a:rPr lang="en-US" dirty="0"/>
              <a:t>Prob. that at least 1 band identical =                  </a:t>
            </a:r>
            <a:r>
              <a:rPr lang="en-US" b="1" dirty="0"/>
              <a:t>			</a:t>
            </a:r>
            <a:r>
              <a:rPr lang="en-US" b="1" dirty="0">
                <a:solidFill>
                  <a:srgbClr val="FF0066"/>
                </a:solidFill>
              </a:rPr>
              <a:t>1 - (1 - </a:t>
            </a:r>
            <a:r>
              <a:rPr lang="en-US" b="1" i="1" dirty="0" err="1">
                <a:solidFill>
                  <a:srgbClr val="FF0066"/>
                </a:solidFill>
              </a:rPr>
              <a:t>t</a:t>
            </a:r>
            <a:r>
              <a:rPr lang="en-US" b="1" i="1" baseline="30000" dirty="0" err="1">
                <a:solidFill>
                  <a:srgbClr val="FF0066"/>
                </a:solidFill>
              </a:rPr>
              <a:t>r</a:t>
            </a:r>
            <a:r>
              <a:rPr lang="en-US" b="1" dirty="0">
                <a:solidFill>
                  <a:srgbClr val="FF0066"/>
                </a:solidFill>
              </a:rPr>
              <a:t>)</a:t>
            </a:r>
            <a:r>
              <a:rPr lang="en-US" b="1" i="1" baseline="30000" dirty="0">
                <a:solidFill>
                  <a:srgbClr val="FF0066"/>
                </a:solidFill>
              </a:rPr>
              <a:t>b</a:t>
            </a:r>
            <a:endParaRPr lang="en-US" b="1" dirty="0">
              <a:solidFill>
                <a:srgbClr val="FF0066"/>
              </a:solidFill>
            </a:endParaRPr>
          </a:p>
          <a:p>
            <a:pPr lvl="1"/>
            <a:endParaRPr lang="en-US" i="1" baseline="300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97476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/>
              <a:t>What </a:t>
            </a:r>
            <a:r>
              <a:rPr lang="en-US" i="1" dirty="0"/>
              <a:t>b</a:t>
            </a:r>
            <a:r>
              <a:rPr lang="en-US" dirty="0"/>
              <a:t>  Bands of </a:t>
            </a:r>
            <a:r>
              <a:rPr lang="en-US" i="1" dirty="0"/>
              <a:t>r</a:t>
            </a:r>
            <a:r>
              <a:rPr lang="en-US" dirty="0"/>
              <a:t>  Rows Gives You</a:t>
            </a: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362200" y="1828800"/>
            <a:ext cx="4267200" cy="3581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 flipV="1">
            <a:off x="2362200" y="5334000"/>
            <a:ext cx="2057400" cy="76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4" name="Freeform 10"/>
          <p:cNvSpPr>
            <a:spLocks/>
          </p:cNvSpPr>
          <p:nvPr/>
        </p:nvSpPr>
        <p:spPr bwMode="auto">
          <a:xfrm>
            <a:off x="4419600" y="5105400"/>
            <a:ext cx="88900" cy="228600"/>
          </a:xfrm>
          <a:custGeom>
            <a:avLst/>
            <a:gdLst>
              <a:gd name="T0" fmla="*/ 0 w 56"/>
              <a:gd name="T1" fmla="*/ 144 h 144"/>
              <a:gd name="T2" fmla="*/ 48 w 56"/>
              <a:gd name="T3" fmla="*/ 96 h 144"/>
              <a:gd name="T4" fmla="*/ 48 w 56"/>
              <a:gd name="T5" fmla="*/ 0 h 144"/>
              <a:gd name="T6" fmla="*/ 0 60000 65536"/>
              <a:gd name="T7" fmla="*/ 0 60000 65536"/>
              <a:gd name="T8" fmla="*/ 0 60000 65536"/>
              <a:gd name="T9" fmla="*/ 0 w 56"/>
              <a:gd name="T10" fmla="*/ 0 h 144"/>
              <a:gd name="T11" fmla="*/ 56 w 56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" h="144">
                <a:moveTo>
                  <a:pt x="0" y="144"/>
                </a:moveTo>
                <a:cubicBezTo>
                  <a:pt x="20" y="132"/>
                  <a:pt x="40" y="120"/>
                  <a:pt x="48" y="96"/>
                </a:cubicBezTo>
                <a:cubicBezTo>
                  <a:pt x="56" y="72"/>
                  <a:pt x="52" y="36"/>
                  <a:pt x="48" y="0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 flipV="1">
            <a:off x="4495800" y="2057400"/>
            <a:ext cx="76200" cy="3048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6" name="Freeform 12"/>
          <p:cNvSpPr>
            <a:spLocks/>
          </p:cNvSpPr>
          <p:nvPr/>
        </p:nvSpPr>
        <p:spPr bwMode="auto">
          <a:xfrm>
            <a:off x="4572000" y="1879600"/>
            <a:ext cx="152400" cy="177800"/>
          </a:xfrm>
          <a:custGeom>
            <a:avLst/>
            <a:gdLst>
              <a:gd name="T0" fmla="*/ 0 w 96"/>
              <a:gd name="T1" fmla="*/ 112 h 112"/>
              <a:gd name="T2" fmla="*/ 48 w 96"/>
              <a:gd name="T3" fmla="*/ 16 h 112"/>
              <a:gd name="T4" fmla="*/ 96 w 96"/>
              <a:gd name="T5" fmla="*/ 16 h 112"/>
              <a:gd name="T6" fmla="*/ 0 60000 65536"/>
              <a:gd name="T7" fmla="*/ 0 60000 65536"/>
              <a:gd name="T8" fmla="*/ 0 60000 65536"/>
              <a:gd name="T9" fmla="*/ 0 w 96"/>
              <a:gd name="T10" fmla="*/ 0 h 112"/>
              <a:gd name="T11" fmla="*/ 96 w 96"/>
              <a:gd name="T12" fmla="*/ 112 h 1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" h="112">
                <a:moveTo>
                  <a:pt x="0" y="112"/>
                </a:moveTo>
                <a:cubicBezTo>
                  <a:pt x="16" y="72"/>
                  <a:pt x="32" y="32"/>
                  <a:pt x="48" y="16"/>
                </a:cubicBezTo>
                <a:cubicBezTo>
                  <a:pt x="64" y="0"/>
                  <a:pt x="80" y="8"/>
                  <a:pt x="96" y="16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7" name="Line 13"/>
          <p:cNvSpPr>
            <a:spLocks noChangeShapeType="1"/>
          </p:cNvSpPr>
          <p:nvPr/>
        </p:nvSpPr>
        <p:spPr bwMode="auto">
          <a:xfrm flipV="1">
            <a:off x="4724400" y="1828800"/>
            <a:ext cx="1905000" cy="76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740650" y="3409952"/>
            <a:ext cx="1327150" cy="2228851"/>
            <a:chOff x="4866" y="2169"/>
            <a:chExt cx="836" cy="1404"/>
          </a:xfrm>
        </p:grpSpPr>
        <p:sp>
          <p:nvSpPr>
            <p:cNvPr id="21535" name="Text Box 15"/>
            <p:cNvSpPr txBox="1">
              <a:spLocks noChangeArrowheads="1"/>
            </p:cNvSpPr>
            <p:nvPr/>
          </p:nvSpPr>
          <p:spPr bwMode="auto">
            <a:xfrm>
              <a:off x="4866" y="2169"/>
              <a:ext cx="34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 i="1" dirty="0">
                  <a:latin typeface="Tahoma" pitchFamily="34" charset="0"/>
                </a:rPr>
                <a:t>t</a:t>
              </a:r>
              <a:r>
                <a:rPr lang="en-US" sz="2400" b="1" dirty="0">
                  <a:latin typeface="Tahoma" pitchFamily="34" charset="0"/>
                </a:rPr>
                <a:t> </a:t>
              </a:r>
              <a:r>
                <a:rPr lang="en-US" sz="2400" b="1" i="1" baseline="30000" dirty="0">
                  <a:latin typeface="Tahoma" pitchFamily="34" charset="0"/>
                </a:rPr>
                <a:t>r </a:t>
              </a:r>
            </a:p>
          </p:txBody>
        </p:sp>
        <p:sp>
          <p:nvSpPr>
            <p:cNvPr id="21536" name="Text Box 16"/>
            <p:cNvSpPr txBox="1">
              <a:spLocks noChangeArrowheads="1"/>
            </p:cNvSpPr>
            <p:nvPr/>
          </p:nvSpPr>
          <p:spPr bwMode="auto">
            <a:xfrm>
              <a:off x="4980" y="2996"/>
              <a:ext cx="722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All rows</a:t>
              </a: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of a band</a:t>
              </a: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are equal</a:t>
              </a:r>
            </a:p>
          </p:txBody>
        </p:sp>
        <p:sp>
          <p:nvSpPr>
            <p:cNvPr id="21537" name="Line 17"/>
            <p:cNvSpPr>
              <a:spLocks noChangeShapeType="1"/>
            </p:cNvSpPr>
            <p:nvPr/>
          </p:nvSpPr>
          <p:spPr bwMode="auto">
            <a:xfrm flipH="1" flipV="1">
              <a:off x="4992" y="2425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6613527" y="3398838"/>
            <a:ext cx="1308101" cy="2425700"/>
            <a:chOff x="4166" y="2141"/>
            <a:chExt cx="824" cy="1528"/>
          </a:xfrm>
        </p:grpSpPr>
        <p:sp>
          <p:nvSpPr>
            <p:cNvPr id="21532" name="Text Box 19"/>
            <p:cNvSpPr txBox="1">
              <a:spLocks noChangeArrowheads="1"/>
            </p:cNvSpPr>
            <p:nvPr/>
          </p:nvSpPr>
          <p:spPr bwMode="auto">
            <a:xfrm>
              <a:off x="4610" y="2141"/>
              <a:ext cx="38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 dirty="0">
                  <a:latin typeface="Tahoma" pitchFamily="34" charset="0"/>
                </a:rPr>
                <a:t>1 -</a:t>
              </a:r>
            </a:p>
          </p:txBody>
        </p:sp>
        <p:sp>
          <p:nvSpPr>
            <p:cNvPr id="21533" name="Text Box 20"/>
            <p:cNvSpPr txBox="1">
              <a:spLocks noChangeArrowheads="1"/>
            </p:cNvSpPr>
            <p:nvPr/>
          </p:nvSpPr>
          <p:spPr bwMode="auto">
            <a:xfrm>
              <a:off x="4166" y="3092"/>
              <a:ext cx="753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Some row</a:t>
              </a: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of a band</a:t>
              </a: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unequal</a:t>
              </a:r>
            </a:p>
          </p:txBody>
        </p:sp>
        <p:sp>
          <p:nvSpPr>
            <p:cNvPr id="21534" name="Line 21"/>
            <p:cNvSpPr>
              <a:spLocks noChangeShapeType="1"/>
            </p:cNvSpPr>
            <p:nvPr/>
          </p:nvSpPr>
          <p:spPr bwMode="auto">
            <a:xfrm flipV="1">
              <a:off x="4512" y="2421"/>
              <a:ext cx="336" cy="6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7223125" y="1752600"/>
            <a:ext cx="1812925" cy="2095501"/>
            <a:chOff x="4550" y="1104"/>
            <a:chExt cx="1142" cy="1320"/>
          </a:xfrm>
        </p:grpSpPr>
        <p:sp>
          <p:nvSpPr>
            <p:cNvPr id="21528" name="Text Box 23"/>
            <p:cNvSpPr txBox="1">
              <a:spLocks noChangeArrowheads="1"/>
            </p:cNvSpPr>
            <p:nvPr/>
          </p:nvSpPr>
          <p:spPr bwMode="auto">
            <a:xfrm>
              <a:off x="4550" y="2133"/>
              <a:ext cx="20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 dirty="0">
                  <a:latin typeface="Tahoma" pitchFamily="34" charset="0"/>
                </a:rPr>
                <a:t>(</a:t>
              </a:r>
            </a:p>
          </p:txBody>
        </p:sp>
        <p:sp>
          <p:nvSpPr>
            <p:cNvPr id="21529" name="Text Box 24"/>
            <p:cNvSpPr txBox="1">
              <a:spLocks noChangeArrowheads="1"/>
            </p:cNvSpPr>
            <p:nvPr/>
          </p:nvSpPr>
          <p:spPr bwMode="auto">
            <a:xfrm>
              <a:off x="5078" y="2133"/>
              <a:ext cx="32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 dirty="0">
                  <a:latin typeface="Tahoma" pitchFamily="34" charset="0"/>
                </a:rPr>
                <a:t>)</a:t>
              </a:r>
              <a:r>
                <a:rPr lang="en-US" sz="2400" b="1" i="1" baseline="30000" dirty="0">
                  <a:latin typeface="Tahoma" pitchFamily="34" charset="0"/>
                </a:rPr>
                <a:t>b </a:t>
              </a:r>
            </a:p>
          </p:txBody>
        </p:sp>
        <p:sp>
          <p:nvSpPr>
            <p:cNvPr id="21530" name="Text Box 25"/>
            <p:cNvSpPr txBox="1">
              <a:spLocks noChangeArrowheads="1"/>
            </p:cNvSpPr>
            <p:nvPr/>
          </p:nvSpPr>
          <p:spPr bwMode="auto">
            <a:xfrm>
              <a:off x="4977" y="1104"/>
              <a:ext cx="715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 dirty="0">
                <a:solidFill>
                  <a:srgbClr val="008000"/>
                </a:solidFill>
                <a:latin typeface="Tahoma" pitchFamily="34" charset="0"/>
              </a:endParaRP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No bands</a:t>
              </a: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identical</a:t>
              </a:r>
            </a:p>
          </p:txBody>
        </p:sp>
        <p:sp>
          <p:nvSpPr>
            <p:cNvPr id="21531" name="Line 26"/>
            <p:cNvSpPr>
              <a:spLocks noChangeShapeType="1"/>
            </p:cNvSpPr>
            <p:nvPr/>
          </p:nvSpPr>
          <p:spPr bwMode="auto">
            <a:xfrm flipH="1">
              <a:off x="5228" y="1680"/>
              <a:ext cx="52" cy="4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6705600" y="1903413"/>
            <a:ext cx="1128713" cy="1955801"/>
            <a:chOff x="4214" y="1171"/>
            <a:chExt cx="711" cy="1232"/>
          </a:xfrm>
        </p:grpSpPr>
        <p:sp>
          <p:nvSpPr>
            <p:cNvPr id="21525" name="Text Box 28"/>
            <p:cNvSpPr txBox="1">
              <a:spLocks noChangeArrowheads="1"/>
            </p:cNvSpPr>
            <p:nvPr/>
          </p:nvSpPr>
          <p:spPr bwMode="auto">
            <a:xfrm>
              <a:off x="4272" y="2112"/>
              <a:ext cx="38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 dirty="0">
                  <a:latin typeface="Tahoma" pitchFamily="34" charset="0"/>
                </a:rPr>
                <a:t>1 -</a:t>
              </a:r>
            </a:p>
          </p:txBody>
        </p:sp>
        <p:sp>
          <p:nvSpPr>
            <p:cNvPr id="21526" name="Text Box 29"/>
            <p:cNvSpPr txBox="1">
              <a:spLocks noChangeArrowheads="1"/>
            </p:cNvSpPr>
            <p:nvPr/>
          </p:nvSpPr>
          <p:spPr bwMode="auto">
            <a:xfrm>
              <a:off x="4214" y="1171"/>
              <a:ext cx="711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At least</a:t>
              </a: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one band</a:t>
              </a: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identical</a:t>
              </a:r>
            </a:p>
          </p:txBody>
        </p:sp>
        <p:sp>
          <p:nvSpPr>
            <p:cNvPr id="21527" name="Line 30"/>
            <p:cNvSpPr>
              <a:spLocks noChangeShapeType="1"/>
            </p:cNvSpPr>
            <p:nvPr/>
          </p:nvSpPr>
          <p:spPr bwMode="auto">
            <a:xfrm>
              <a:off x="4483" y="1728"/>
              <a:ext cx="105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4495800" y="3429000"/>
            <a:ext cx="2065338" cy="762000"/>
            <a:chOff x="2832" y="2160"/>
            <a:chExt cx="1301" cy="480"/>
          </a:xfrm>
        </p:grpSpPr>
        <p:sp>
          <p:nvSpPr>
            <p:cNvPr id="21523" name="Text Box 32"/>
            <p:cNvSpPr txBox="1">
              <a:spLocks noChangeArrowheads="1"/>
            </p:cNvSpPr>
            <p:nvPr/>
          </p:nvSpPr>
          <p:spPr bwMode="auto">
            <a:xfrm>
              <a:off x="3024" y="2160"/>
              <a:ext cx="110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dirty="0">
                  <a:latin typeface="Tahoma" pitchFamily="34" charset="0"/>
                </a:rPr>
                <a:t>s ~ (1/b)</a:t>
              </a:r>
              <a:r>
                <a:rPr lang="en-US" sz="2400" baseline="30000" dirty="0">
                  <a:latin typeface="Tahoma" pitchFamily="34" charset="0"/>
                </a:rPr>
                <a:t>1/r </a:t>
              </a:r>
            </a:p>
          </p:txBody>
        </p:sp>
        <p:sp>
          <p:nvSpPr>
            <p:cNvPr id="21524" name="Line 33"/>
            <p:cNvSpPr>
              <a:spLocks noChangeShapeType="1"/>
            </p:cNvSpPr>
            <p:nvPr/>
          </p:nvSpPr>
          <p:spPr bwMode="auto">
            <a:xfrm flipH="1">
              <a:off x="2832" y="2496"/>
              <a:ext cx="43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1678584" y="5562600"/>
            <a:ext cx="43412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       Similarity </a:t>
            </a:r>
            <a:r>
              <a:rPr lang="en-US" i="1" dirty="0">
                <a:latin typeface="Tahoma" pitchFamily="34" charset="0"/>
              </a:rPr>
              <a:t>t=</a:t>
            </a:r>
            <a:r>
              <a:rPr lang="en-US" i="1" dirty="0" err="1">
                <a:latin typeface="Tahoma" pitchFamily="34" charset="0"/>
              </a:rPr>
              <a:t>sim</a:t>
            </a:r>
            <a:r>
              <a:rPr lang="en-US" i="1" dirty="0">
                <a:latin typeface="Tahoma" pitchFamily="34" charset="0"/>
              </a:rPr>
              <a:t>(C</a:t>
            </a:r>
            <a:r>
              <a:rPr lang="en-US" i="1" baseline="-25000" dirty="0">
                <a:latin typeface="Tahoma" pitchFamily="34" charset="0"/>
              </a:rPr>
              <a:t>1</a:t>
            </a:r>
            <a:r>
              <a:rPr lang="en-US" i="1" dirty="0">
                <a:latin typeface="Tahoma" pitchFamily="34" charset="0"/>
              </a:rPr>
              <a:t>, C</a:t>
            </a:r>
            <a:r>
              <a:rPr lang="en-US" i="1" baseline="-25000" dirty="0">
                <a:latin typeface="Tahoma" pitchFamily="34" charset="0"/>
              </a:rPr>
              <a:t>2</a:t>
            </a:r>
            <a:r>
              <a:rPr lang="en-US" i="1" dirty="0">
                <a:latin typeface="Tahoma" pitchFamily="34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 of two sets</a:t>
            </a:r>
          </a:p>
        </p:txBody>
      </p:sp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1066800" y="3444081"/>
            <a:ext cx="12382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Probability</a:t>
            </a:r>
          </a:p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of sharing</a:t>
            </a:r>
          </a:p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a bucket</a:t>
            </a:r>
          </a:p>
        </p:txBody>
      </p:sp>
      <p:sp>
        <p:nvSpPr>
          <p:cNvPr id="40" name="Line 6"/>
          <p:cNvSpPr>
            <a:spLocks noChangeShapeType="1"/>
          </p:cNvSpPr>
          <p:nvPr/>
        </p:nvSpPr>
        <p:spPr bwMode="auto">
          <a:xfrm>
            <a:off x="5943600" y="5779532"/>
            <a:ext cx="566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7"/>
          <p:cNvSpPr>
            <a:spLocks noChangeShapeType="1"/>
          </p:cNvSpPr>
          <p:nvPr/>
        </p:nvSpPr>
        <p:spPr bwMode="auto">
          <a:xfrm flipV="1">
            <a:off x="1752600" y="2743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6321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b</a:t>
            </a:r>
            <a:r>
              <a:rPr lang="en-US" dirty="0"/>
              <a:t>  = 20; </a:t>
            </a:r>
            <a:r>
              <a:rPr lang="en-US" i="1" dirty="0"/>
              <a:t>r</a:t>
            </a:r>
            <a:r>
              <a:rPr lang="en-US" dirty="0"/>
              <a:t>  = 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Similarity threshold s</a:t>
            </a:r>
          </a:p>
          <a:p>
            <a:r>
              <a:rPr lang="en-US" b="1" dirty="0">
                <a:solidFill>
                  <a:srgbClr val="D60093"/>
                </a:solidFill>
              </a:rPr>
              <a:t>Prob. that at least 1 band is identical:</a:t>
            </a:r>
          </a:p>
        </p:txBody>
      </p:sp>
      <p:graphicFrame>
        <p:nvGraphicFramePr>
          <p:cNvPr id="686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023594"/>
              </p:ext>
            </p:extLst>
          </p:nvPr>
        </p:nvGraphicFramePr>
        <p:xfrm>
          <a:off x="6324600" y="2636520"/>
          <a:ext cx="2286000" cy="4145280"/>
        </p:xfrm>
        <a:graphic>
          <a:graphicData uri="http://schemas.openxmlformats.org/drawingml/2006/table">
            <a:tbl>
              <a:tblPr/>
              <a:tblGrid>
                <a:gridCol w="55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5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1-(1-s</a:t>
                      </a:r>
                      <a:r>
                        <a:rPr kumimoji="0" lang="en-US" sz="2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r</a:t>
                      </a: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r>
                        <a:rPr kumimoji="0" lang="en-US" sz="2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.2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  .006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.3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  .047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.4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  .186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.5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  .470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.6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  .802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.7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  .975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.8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  .9996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37749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</a:t>
            </a:r>
            <a:r>
              <a:rPr lang="en-US" i="1" dirty="0"/>
              <a:t>r</a:t>
            </a:r>
            <a:r>
              <a:rPr lang="en-US" dirty="0"/>
              <a:t> and </a:t>
            </a:r>
            <a:r>
              <a:rPr lang="en-US" i="1" dirty="0"/>
              <a:t>b</a:t>
            </a:r>
            <a:r>
              <a:rPr lang="en-US" dirty="0"/>
              <a:t>: The S-curve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524000"/>
            <a:ext cx="8229600" cy="1371600"/>
          </a:xfrm>
        </p:spPr>
        <p:txBody>
          <a:bodyPr/>
          <a:lstStyle/>
          <a:p>
            <a:r>
              <a:rPr lang="en-US" b="1" dirty="0">
                <a:solidFill>
                  <a:srgbClr val="D60093"/>
                </a:solidFill>
              </a:rPr>
              <a:t>Picking </a:t>
            </a:r>
            <a:r>
              <a:rPr lang="en-US" b="1" i="1" dirty="0">
                <a:solidFill>
                  <a:srgbClr val="D60093"/>
                </a:solidFill>
              </a:rPr>
              <a:t>r</a:t>
            </a:r>
            <a:r>
              <a:rPr lang="en-US" b="1" dirty="0">
                <a:solidFill>
                  <a:srgbClr val="D60093"/>
                </a:solidFill>
              </a:rPr>
              <a:t> and </a:t>
            </a:r>
            <a:r>
              <a:rPr lang="en-US" b="1" i="1" dirty="0">
                <a:solidFill>
                  <a:srgbClr val="D60093"/>
                </a:solidFill>
              </a:rPr>
              <a:t>b</a:t>
            </a:r>
            <a:r>
              <a:rPr lang="en-US" b="1" dirty="0">
                <a:solidFill>
                  <a:srgbClr val="D60093"/>
                </a:solidFill>
              </a:rPr>
              <a:t> to get the best S-curve</a:t>
            </a:r>
          </a:p>
          <a:p>
            <a:pPr lvl="1"/>
            <a:r>
              <a:rPr lang="en-US" dirty="0"/>
              <a:t>50 hash-functions (r=5, b=10)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427288"/>
            <a:ext cx="3906650" cy="351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Straight Connector 14"/>
          <p:cNvCxnSpPr/>
          <p:nvPr/>
        </p:nvCxnSpPr>
        <p:spPr>
          <a:xfrm rot="5400000" flipH="1" flipV="1">
            <a:off x="2763252" y="4107700"/>
            <a:ext cx="2803360" cy="521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4193674" y="2718720"/>
            <a:ext cx="566821" cy="1053431"/>
          </a:xfrm>
          <a:custGeom>
            <a:avLst/>
            <a:gdLst>
              <a:gd name="connsiteX0" fmla="*/ 0 w 566821"/>
              <a:gd name="connsiteY0" fmla="*/ 1053431 h 1053431"/>
              <a:gd name="connsiteX1" fmla="*/ 32084 w 566821"/>
              <a:gd name="connsiteY1" fmla="*/ 0 h 1053431"/>
              <a:gd name="connsiteX2" fmla="*/ 566821 w 566821"/>
              <a:gd name="connsiteY2" fmla="*/ 0 h 1053431"/>
              <a:gd name="connsiteX3" fmla="*/ 422442 w 566821"/>
              <a:gd name="connsiteY3" fmla="*/ 96252 h 1053431"/>
              <a:gd name="connsiteX4" fmla="*/ 288758 w 566821"/>
              <a:gd name="connsiteY4" fmla="*/ 288757 h 1053431"/>
              <a:gd name="connsiteX5" fmla="*/ 165768 w 566821"/>
              <a:gd name="connsiteY5" fmla="*/ 572168 h 1053431"/>
              <a:gd name="connsiteX6" fmla="*/ 0 w 566821"/>
              <a:gd name="connsiteY6" fmla="*/ 1053431 h 105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821" h="1053431">
                <a:moveTo>
                  <a:pt x="0" y="1053431"/>
                </a:moveTo>
                <a:lnTo>
                  <a:pt x="32084" y="0"/>
                </a:lnTo>
                <a:lnTo>
                  <a:pt x="566821" y="0"/>
                </a:lnTo>
                <a:lnTo>
                  <a:pt x="422442" y="96252"/>
                </a:lnTo>
                <a:lnTo>
                  <a:pt x="288758" y="288757"/>
                </a:lnTo>
                <a:lnTo>
                  <a:pt x="165768" y="572168"/>
                </a:lnTo>
                <a:lnTo>
                  <a:pt x="0" y="10534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183021" y="3996741"/>
            <a:ext cx="973221" cy="1550736"/>
          </a:xfrm>
          <a:custGeom>
            <a:avLst/>
            <a:gdLst>
              <a:gd name="connsiteX0" fmla="*/ 973221 w 973221"/>
              <a:gd name="connsiteY0" fmla="*/ 0 h 1550736"/>
              <a:gd name="connsiteX1" fmla="*/ 941137 w 973221"/>
              <a:gd name="connsiteY1" fmla="*/ 1545389 h 1550736"/>
              <a:gd name="connsiteX2" fmla="*/ 0 w 973221"/>
              <a:gd name="connsiteY2" fmla="*/ 1550736 h 1550736"/>
              <a:gd name="connsiteX3" fmla="*/ 315495 w 973221"/>
              <a:gd name="connsiteY3" fmla="*/ 1374273 h 1550736"/>
              <a:gd name="connsiteX4" fmla="*/ 577516 w 973221"/>
              <a:gd name="connsiteY4" fmla="*/ 1016000 h 1550736"/>
              <a:gd name="connsiteX5" fmla="*/ 802105 w 973221"/>
              <a:gd name="connsiteY5" fmla="*/ 534736 h 1550736"/>
              <a:gd name="connsiteX6" fmla="*/ 973221 w 973221"/>
              <a:gd name="connsiteY6" fmla="*/ 0 h 155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3221" h="1550736">
                <a:moveTo>
                  <a:pt x="973221" y="0"/>
                </a:moveTo>
                <a:lnTo>
                  <a:pt x="941137" y="1545389"/>
                </a:lnTo>
                <a:lnTo>
                  <a:pt x="0" y="1550736"/>
                </a:lnTo>
                <a:lnTo>
                  <a:pt x="315495" y="1374273"/>
                </a:lnTo>
                <a:lnTo>
                  <a:pt x="577516" y="1016000"/>
                </a:lnTo>
                <a:lnTo>
                  <a:pt x="802105" y="534736"/>
                </a:lnTo>
                <a:lnTo>
                  <a:pt x="97322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791200" y="4876800"/>
            <a:ext cx="3101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Blue area</a:t>
            </a:r>
            <a:r>
              <a:rPr lang="en-US" b="1" dirty="0"/>
              <a:t>:</a:t>
            </a:r>
            <a:r>
              <a:rPr lang="en-US" dirty="0"/>
              <a:t> False Negative rate</a:t>
            </a:r>
          </a:p>
          <a:p>
            <a:r>
              <a:rPr lang="en-US" b="1" dirty="0">
                <a:solidFill>
                  <a:schemeClr val="accent4"/>
                </a:solidFill>
              </a:rPr>
              <a:t>Green area</a:t>
            </a:r>
            <a:r>
              <a:rPr lang="en-US" b="1" dirty="0"/>
              <a:t>:</a:t>
            </a:r>
            <a:r>
              <a:rPr lang="en-US" dirty="0"/>
              <a:t> False Positive rate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05200" y="579120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Similarity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784387" y="3940013"/>
            <a:ext cx="230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sharing a bucket</a:t>
            </a:r>
          </a:p>
        </p:txBody>
      </p:sp>
    </p:spTree>
    <p:extLst>
      <p:ext uri="{BB962C8B-B14F-4D97-AF65-F5344CB8AC3E}">
        <p14:creationId xmlns:p14="http://schemas.microsoft.com/office/powerpoint/2010/main" val="170798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LSH Summary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199"/>
            <a:ext cx="7924800" cy="52578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</a:rPr>
              <a:t>Tune </a:t>
            </a:r>
            <a:r>
              <a:rPr lang="en-US" b="1" i="1" dirty="0">
                <a:solidFill>
                  <a:srgbClr val="0000FF"/>
                </a:solidFill>
              </a:rPr>
              <a:t>M, b, r</a:t>
            </a:r>
            <a:r>
              <a:rPr lang="en-US" dirty="0">
                <a:solidFill>
                  <a:srgbClr val="0000FF"/>
                </a:solidFill>
              </a:rPr>
              <a:t> to get almost all pairs with similar signatures, but eliminate most pairs that do not have similar signatures</a:t>
            </a:r>
          </a:p>
          <a:p>
            <a:pPr lvl="8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Check in main memory that </a:t>
            </a:r>
            <a:r>
              <a:rPr lang="en-US" b="1" dirty="0"/>
              <a:t>candidate pairs</a:t>
            </a:r>
            <a:r>
              <a:rPr lang="en-US" dirty="0"/>
              <a:t> really do have </a:t>
            </a:r>
            <a:r>
              <a:rPr lang="en-US" b="1" dirty="0"/>
              <a:t>similar signatures</a:t>
            </a:r>
          </a:p>
          <a:p>
            <a:pPr lvl="8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D60093"/>
                </a:solidFill>
              </a:rPr>
              <a:t>Optional:</a:t>
            </a:r>
            <a:r>
              <a:rPr lang="en-US" dirty="0">
                <a:solidFill>
                  <a:srgbClr val="D60093"/>
                </a:solidFill>
              </a:rPr>
              <a:t> </a:t>
            </a:r>
            <a:r>
              <a:rPr lang="en-US" dirty="0"/>
              <a:t>In another pass through data, check that the remaining candidate pairs really represent similar documents</a:t>
            </a:r>
          </a:p>
        </p:txBody>
      </p:sp>
    </p:spTree>
    <p:extLst>
      <p:ext uri="{BB962C8B-B14F-4D97-AF65-F5344CB8AC3E}">
        <p14:creationId xmlns:p14="http://schemas.microsoft.com/office/powerpoint/2010/main" val="2645988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Summary: 3 Steps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9524C00-7883-447F-993D-93A8BDF0ACB6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523999"/>
            <a:ext cx="8534400" cy="52578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D60093"/>
                </a:solidFill>
              </a:rPr>
              <a:t>Shingling:</a:t>
            </a:r>
            <a:r>
              <a:rPr lang="en-US" dirty="0"/>
              <a:t> Convert documents to sets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We used hashing to assign each shingle an ID</a:t>
            </a:r>
          </a:p>
          <a:p>
            <a:r>
              <a:rPr lang="en-US" b="1" dirty="0">
                <a:solidFill>
                  <a:srgbClr val="D60093"/>
                </a:solidFill>
              </a:rPr>
              <a:t>Min-Hashing: </a:t>
            </a:r>
            <a:r>
              <a:rPr lang="en-US" dirty="0"/>
              <a:t>Convert large sets to short signatures, while preserving similarity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We used </a:t>
            </a:r>
            <a:r>
              <a:rPr lang="en-US" b="1" dirty="0">
                <a:solidFill>
                  <a:srgbClr val="0000FF"/>
                </a:solidFill>
              </a:rPr>
              <a:t>similarity preserving hashing</a:t>
            </a:r>
            <a:r>
              <a:rPr lang="en-US" dirty="0">
                <a:solidFill>
                  <a:srgbClr val="0000FF"/>
                </a:solidFill>
              </a:rPr>
              <a:t> to generate signatures with property </a:t>
            </a:r>
            <a:r>
              <a:rPr lang="en-US" b="1" dirty="0" err="1">
                <a:solidFill>
                  <a:srgbClr val="0000FF"/>
                </a:solidFill>
              </a:rPr>
              <a:t>Pr</a:t>
            </a:r>
            <a:r>
              <a:rPr lang="en-US" b="1" dirty="0">
                <a:solidFill>
                  <a:srgbClr val="0000FF"/>
                </a:solidFill>
              </a:rPr>
              <a:t>[</a:t>
            </a:r>
            <a:r>
              <a:rPr lang="en-US" b="1" i="1" dirty="0">
                <a:solidFill>
                  <a:srgbClr val="0000FF"/>
                </a:solidFill>
              </a:rPr>
              <a:t>h</a:t>
            </a:r>
            <a:r>
              <a:rPr lang="en-US" b="1" baseline="-25000" dirty="0">
                <a:solidFill>
                  <a:srgbClr val="0000FF"/>
                </a:solidFill>
                <a:sym typeface="Symbol"/>
              </a:rPr>
              <a:t></a:t>
            </a:r>
            <a:r>
              <a:rPr lang="en-US" b="1" dirty="0">
                <a:solidFill>
                  <a:srgbClr val="0000FF"/>
                </a:solidFill>
              </a:rPr>
              <a:t>(C</a:t>
            </a:r>
            <a:r>
              <a:rPr lang="en-US" b="1" baseline="-25000" dirty="0">
                <a:solidFill>
                  <a:srgbClr val="0000FF"/>
                </a:solidFill>
              </a:rPr>
              <a:t>1</a:t>
            </a:r>
            <a:r>
              <a:rPr lang="en-US" b="1" dirty="0">
                <a:solidFill>
                  <a:srgbClr val="0000FF"/>
                </a:solidFill>
              </a:rPr>
              <a:t>) = </a:t>
            </a:r>
            <a:r>
              <a:rPr lang="en-US" b="1" i="1" dirty="0">
                <a:solidFill>
                  <a:srgbClr val="0000FF"/>
                </a:solidFill>
              </a:rPr>
              <a:t>h</a:t>
            </a:r>
            <a:r>
              <a:rPr lang="en-US" b="1" baseline="-25000" dirty="0">
                <a:solidFill>
                  <a:srgbClr val="0000FF"/>
                </a:solidFill>
                <a:sym typeface="Symbol"/>
              </a:rPr>
              <a:t></a:t>
            </a:r>
            <a:r>
              <a:rPr lang="en-US" b="1" dirty="0">
                <a:solidFill>
                  <a:srgbClr val="0000FF"/>
                </a:solidFill>
              </a:rPr>
              <a:t>(C</a:t>
            </a:r>
            <a:r>
              <a:rPr lang="en-US" b="1" baseline="-25000" dirty="0">
                <a:solidFill>
                  <a:srgbClr val="0000FF"/>
                </a:solidFill>
              </a:rPr>
              <a:t>2</a:t>
            </a:r>
            <a:r>
              <a:rPr lang="en-US" b="1" dirty="0">
                <a:solidFill>
                  <a:srgbClr val="0000FF"/>
                </a:solidFill>
              </a:rPr>
              <a:t>)] = </a:t>
            </a:r>
            <a:r>
              <a:rPr lang="en-US" b="1" i="1" dirty="0" err="1">
                <a:solidFill>
                  <a:srgbClr val="0000FF"/>
                </a:solidFill>
              </a:rPr>
              <a:t>sim</a:t>
            </a:r>
            <a:r>
              <a:rPr lang="en-US" b="1" dirty="0">
                <a:solidFill>
                  <a:srgbClr val="0000FF"/>
                </a:solidFill>
              </a:rPr>
              <a:t>(C</a:t>
            </a:r>
            <a:r>
              <a:rPr lang="en-US" b="1" baseline="-25000" dirty="0">
                <a:solidFill>
                  <a:srgbClr val="0000FF"/>
                </a:solidFill>
              </a:rPr>
              <a:t>1</a:t>
            </a:r>
            <a:r>
              <a:rPr lang="en-US" b="1" dirty="0">
                <a:solidFill>
                  <a:srgbClr val="0000FF"/>
                </a:solidFill>
              </a:rPr>
              <a:t>, C</a:t>
            </a:r>
            <a:r>
              <a:rPr lang="en-US" b="1" baseline="-25000" dirty="0">
                <a:solidFill>
                  <a:srgbClr val="0000FF"/>
                </a:solidFill>
              </a:rPr>
              <a:t>2</a:t>
            </a:r>
            <a:r>
              <a:rPr lang="en-US" b="1" dirty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>
                <a:solidFill>
                  <a:srgbClr val="0000FF"/>
                </a:solidFill>
              </a:rPr>
              <a:t>We used hashing to get around generating random permutations</a:t>
            </a:r>
          </a:p>
          <a:p>
            <a:r>
              <a:rPr lang="en-US" b="1" dirty="0">
                <a:solidFill>
                  <a:srgbClr val="D60093"/>
                </a:solidFill>
              </a:rPr>
              <a:t>Locality-Sensitive Hashing: </a:t>
            </a:r>
            <a:r>
              <a:rPr lang="en-US" dirty="0"/>
              <a:t>Focus on pairs of signatures likely to be from similar documents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We used hashing to find </a:t>
            </a:r>
            <a:r>
              <a:rPr lang="en-US" b="1" dirty="0">
                <a:solidFill>
                  <a:srgbClr val="0000FF"/>
                </a:solidFill>
              </a:rPr>
              <a:t>candidate pairs</a:t>
            </a:r>
            <a:r>
              <a:rPr lang="en-US" dirty="0">
                <a:solidFill>
                  <a:srgbClr val="0000FF"/>
                </a:solidFill>
              </a:rPr>
              <a:t> of similarity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 </a:t>
            </a:r>
            <a:r>
              <a:rPr lang="en-US" b="1" dirty="0">
                <a:solidFill>
                  <a:srgbClr val="0000FF"/>
                </a:solidFill>
              </a:rPr>
              <a:t>s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65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Picture 2" descr="0001_landscape_00050_90143470_7bf4dbd049_30_16375150@N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9612" y="2545622"/>
            <a:ext cx="1677988" cy="1263650"/>
          </a:xfrm>
          <a:prstGeom prst="rect">
            <a:avLst/>
          </a:prstGeom>
          <a:noFill/>
        </p:spPr>
      </p:pic>
      <p:pic>
        <p:nvPicPr>
          <p:cNvPr id="155651" name="Picture 3" descr="0002_travel_00241_156045694_765ce968b6_46_82935691@N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2450" y="3785459"/>
            <a:ext cx="1454150" cy="1090613"/>
          </a:xfrm>
          <a:prstGeom prst="rect">
            <a:avLst/>
          </a:prstGeom>
          <a:noFill/>
        </p:spPr>
      </p:pic>
      <p:pic>
        <p:nvPicPr>
          <p:cNvPr id="155652" name="Picture 4" descr="0003_unlabelled_world-0085_image_08575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5029200"/>
            <a:ext cx="1360487" cy="1360488"/>
          </a:xfrm>
          <a:prstGeom prst="rect">
            <a:avLst/>
          </a:prstGeom>
          <a:noFill/>
        </p:spPr>
      </p:pic>
      <p:pic>
        <p:nvPicPr>
          <p:cNvPr id="155653" name="Picture 5" descr="0004_unlabelled_water-0063_image_06309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3893409"/>
            <a:ext cx="1592263" cy="1058863"/>
          </a:xfrm>
          <a:prstGeom prst="rect">
            <a:avLst/>
          </a:prstGeom>
          <a:noFill/>
        </p:spPr>
      </p:pic>
      <p:pic>
        <p:nvPicPr>
          <p:cNvPr id="155654" name="Picture 6" descr="0005_unlabelled_travel-photography-08_image_01653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57400" y="4951413"/>
            <a:ext cx="1728788" cy="1296987"/>
          </a:xfrm>
          <a:prstGeom prst="rect">
            <a:avLst/>
          </a:prstGeom>
          <a:noFill/>
        </p:spPr>
      </p:pic>
      <p:pic>
        <p:nvPicPr>
          <p:cNvPr id="155655" name="Picture 7" descr="0006_vacation_00069_67983488_199fafb5a8_30_28423283@N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05000" y="2726597"/>
            <a:ext cx="1524000" cy="1006475"/>
          </a:xfrm>
          <a:prstGeom prst="rect">
            <a:avLst/>
          </a:prstGeom>
          <a:noFill/>
        </p:spPr>
      </p:pic>
      <p:pic>
        <p:nvPicPr>
          <p:cNvPr id="155656" name="Picture 8" descr="0007_landscape_00084_132090349_27e120a56c_1_11254121@N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86200" y="5067300"/>
            <a:ext cx="1676400" cy="1257300"/>
          </a:xfrm>
          <a:prstGeom prst="rect">
            <a:avLst/>
          </a:prstGeom>
          <a:noFill/>
        </p:spPr>
      </p:pic>
      <p:pic>
        <p:nvPicPr>
          <p:cNvPr id="155657" name="Picture 9" descr="0008_travel_00128_92040527_6104056acc_37_30117228@N0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86400" y="1371600"/>
            <a:ext cx="1524000" cy="1142272"/>
          </a:xfrm>
          <a:prstGeom prst="rect">
            <a:avLst/>
          </a:prstGeom>
          <a:noFill/>
        </p:spPr>
      </p:pic>
      <p:pic>
        <p:nvPicPr>
          <p:cNvPr id="155658" name="Picture 10" descr="0009_vacation2_00084_151302555_8a5c83b0c1_52_36101698770@N0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97275" y="1524000"/>
            <a:ext cx="1660525" cy="1244600"/>
          </a:xfrm>
          <a:prstGeom prst="rect">
            <a:avLst/>
          </a:prstGeom>
          <a:noFill/>
        </p:spPr>
      </p:pic>
      <p:pic>
        <p:nvPicPr>
          <p:cNvPr id="155659" name="Picture 11" descr="0010_landscape_00122_184818660_0cb35c8dd9_49_11401693@N0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844675" y="1434372"/>
            <a:ext cx="1660525" cy="1155700"/>
          </a:xfrm>
          <a:prstGeom prst="rect">
            <a:avLst/>
          </a:prstGeom>
          <a:noFill/>
        </p:spPr>
      </p:pic>
      <p:sp>
        <p:nvSpPr>
          <p:cNvPr id="155661" name="Text Box 13"/>
          <p:cNvSpPr txBox="1">
            <a:spLocks noChangeArrowheads="1"/>
          </p:cNvSpPr>
          <p:nvPr/>
        </p:nvSpPr>
        <p:spPr bwMode="auto">
          <a:xfrm>
            <a:off x="838200" y="6320135"/>
            <a:ext cx="80010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/>
              <a:t>10 nearest neighbors from a collection of 2 million images</a:t>
            </a:r>
          </a:p>
        </p:txBody>
      </p:sp>
      <p:pic>
        <p:nvPicPr>
          <p:cNvPr id="15" name="Picture 2" descr="teaser_input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24263" y="2996472"/>
            <a:ext cx="1895475" cy="1422400"/>
          </a:xfrm>
          <a:prstGeom prst="rect">
            <a:avLst/>
          </a:prstGeom>
          <a:noFill/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Completion Problem 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5741017" y="0"/>
            <a:ext cx="34029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[Hays and </a:t>
            </a:r>
            <a:r>
              <a:rPr lang="en-US" dirty="0" err="1">
                <a:solidFill>
                  <a:schemeClr val="bg1"/>
                </a:solidFill>
              </a:rPr>
              <a:t>Efros</a:t>
            </a:r>
            <a:r>
              <a:rPr lang="en-US" dirty="0">
                <a:solidFill>
                  <a:schemeClr val="bg1"/>
                </a:solidFill>
              </a:rPr>
              <a:t>, SIGGRAPH 2007]</a:t>
            </a:r>
          </a:p>
        </p:txBody>
      </p:sp>
      <p:pic>
        <p:nvPicPr>
          <p:cNvPr id="22" name="Picture 11" descr="IMG_0681_mask_output_01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626556" y="3004939"/>
            <a:ext cx="1885244" cy="14139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08894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Common Metaphor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524000"/>
            <a:ext cx="8229600" cy="5410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Many problems can be expressed as </a:t>
            </a:r>
            <a:br>
              <a:rPr lang="en-US" b="1" dirty="0"/>
            </a:br>
            <a:r>
              <a:rPr lang="en-US" b="1" dirty="0"/>
              <a:t>finding “similar” sets: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00FF"/>
                </a:solidFill>
              </a:rPr>
              <a:t>Find near-neighbors in </a:t>
            </a:r>
            <a:r>
              <a:rPr lang="en-US" b="1" u="sng" dirty="0">
                <a:solidFill>
                  <a:srgbClr val="0000FF"/>
                </a:solidFill>
              </a:rPr>
              <a:t>high-dimensional</a:t>
            </a:r>
            <a:r>
              <a:rPr lang="en-US" b="1" dirty="0">
                <a:solidFill>
                  <a:srgbClr val="0000FF"/>
                </a:solidFill>
              </a:rPr>
              <a:t> space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0066"/>
                </a:solidFill>
              </a:rPr>
              <a:t>Examples: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Pages with similar words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For duplicate detection, classification by topic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Customers who purchased similar products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Products with similar customer sets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Images with similar features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Users who visited similar websites</a:t>
            </a:r>
          </a:p>
        </p:txBody>
      </p:sp>
      <p:pic>
        <p:nvPicPr>
          <p:cNvPr id="7" name="Picture 2" descr="teaser_inpu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7594" y="4800600"/>
            <a:ext cx="1421606" cy="106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569593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 Today’s Lecture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8610600" cy="5562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rgbClr val="FF0066"/>
                    </a:solidFill>
                  </a:rPr>
                  <a:t>Given: High dimensional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0066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66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FF0066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0066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66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FF0066"/>
                        </a:solidFill>
                        <a:latin typeface="Cambria Math"/>
                      </a:rPr>
                      <m:t>, …</m:t>
                    </m:r>
                  </m:oMath>
                </a14:m>
                <a:endParaRPr lang="en-US" b="1" dirty="0">
                  <a:solidFill>
                    <a:srgbClr val="FF0066"/>
                  </a:solidFill>
                </a:endParaRPr>
              </a:p>
              <a:p>
                <a:pPr lvl="1"/>
                <a:r>
                  <a:rPr lang="en-US" b="1" dirty="0"/>
                  <a:t>For example:</a:t>
                </a:r>
                <a:r>
                  <a:rPr lang="en-US" dirty="0"/>
                  <a:t> Image is a long vector of pixel colors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→[1 2 1 0 2 1 0 1 0]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And some distance function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𝒅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 lvl="1"/>
                <a:r>
                  <a:rPr lang="en-US" dirty="0"/>
                  <a:t>Which quantifies the “distance”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lang="en-US" dirty="0"/>
              </a:p>
              <a:p>
                <a:pPr lvl="8"/>
                <a:endParaRPr lang="en-US" sz="500" b="1" dirty="0">
                  <a:solidFill>
                    <a:srgbClr val="0000FF"/>
                  </a:solidFill>
                </a:endParaRPr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Goal:</a:t>
                </a:r>
                <a:r>
                  <a:rPr lang="en-US" dirty="0"/>
                  <a:t> Find </a:t>
                </a:r>
                <a:r>
                  <a:rPr lang="en-US" b="1" dirty="0">
                    <a:solidFill>
                      <a:srgbClr val="FF0066"/>
                    </a:solidFill>
                  </a:rPr>
                  <a:t>all pairs of data points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66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1" i="1" dirty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FF0066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66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b="1" i="1" dirty="0">
                        <a:solidFill>
                          <a:srgbClr val="FF0066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1" i="1" dirty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FF0066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66"/>
                            </a:solidFill>
                            <a:latin typeface="Cambria Math"/>
                          </a:rPr>
                          <m:t>𝒋</m:t>
                        </m:r>
                      </m:sub>
                    </m:sSub>
                    <m:r>
                      <a:rPr lang="en-US" b="1" i="1" dirty="0">
                        <a:solidFill>
                          <a:srgbClr val="FF0066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that are within some distance threshold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00FF"/>
                        </a:solidFill>
                        <a:latin typeface="Cambria Math"/>
                      </a:rPr>
                      <m:t>𝒅</m:t>
                    </m:r>
                    <m:d>
                      <m:dPr>
                        <m:ctrlPr>
                          <a:rPr 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≤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𝒔</m:t>
                    </m:r>
                  </m:oMath>
                </a14:m>
                <a:endParaRPr lang="en-US" sz="500" b="1" dirty="0">
                  <a:solidFill>
                    <a:srgbClr val="0000FF"/>
                  </a:solidFill>
                </a:endParaRPr>
              </a:p>
              <a:p>
                <a:r>
                  <a:rPr lang="en-US" b="1" dirty="0"/>
                  <a:t>Note:</a:t>
                </a:r>
                <a:r>
                  <a:rPr lang="en-US" dirty="0">
                    <a:solidFill>
                      <a:srgbClr val="008000"/>
                    </a:solidFill>
                  </a:rPr>
                  <a:t>Naïve solution would take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8000"/>
                        </a:solidFill>
                        <a:latin typeface="Cambria Math"/>
                      </a:rPr>
                      <m:t>𝑶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008000"/>
                                </a:solidFill>
                                <a:latin typeface="Cambria Math"/>
                              </a:rPr>
                              <m:t>𝑵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008000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1" dirty="0">
                    <a:solidFill>
                      <a:srgbClr val="008000"/>
                    </a:solidFill>
                    <a:sym typeface="Wingdings" pitchFamily="2" charset="2"/>
                  </a:rPr>
                  <a:t></a:t>
                </a:r>
                <a:endParaRPr lang="en-US" b="1" dirty="0">
                  <a:solidFill>
                    <a:srgbClr val="008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number of data points</a:t>
                </a:r>
                <a:endParaRPr lang="en-US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r>
                  <a:rPr lang="en-US" sz="3500" b="1" dirty="0">
                    <a:solidFill>
                      <a:srgbClr val="0000FF"/>
                    </a:solidFill>
                    <a:sym typeface="Wingdings" pitchFamily="2" charset="2"/>
                  </a:rPr>
                  <a:t>MAGIC: </a:t>
                </a:r>
                <a:r>
                  <a:rPr lang="en-US" sz="3500" b="1" dirty="0">
                    <a:solidFill>
                      <a:srgbClr val="FF0066"/>
                    </a:solidFill>
                    <a:sym typeface="Wingdings" pitchFamily="2" charset="2"/>
                  </a:rPr>
                  <a:t>This can be done in </a:t>
                </a:r>
                <a14:m>
                  <m:oMath xmlns:m="http://schemas.openxmlformats.org/officeDocument/2006/math">
                    <m:r>
                      <a:rPr lang="en-US" sz="3500" b="1" i="1">
                        <a:solidFill>
                          <a:srgbClr val="FF0066"/>
                        </a:solidFill>
                        <a:latin typeface="Cambria Math"/>
                      </a:rPr>
                      <m:t>𝑶</m:t>
                    </m:r>
                    <m:d>
                      <m:dPr>
                        <m:ctrlPr>
                          <a:rPr lang="en-US" sz="3500" b="1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1" smtClean="0">
                            <a:solidFill>
                              <a:srgbClr val="FF0066"/>
                            </a:solidFill>
                            <a:latin typeface="Cambria Math"/>
                          </a:rPr>
                          <m:t>𝑵</m:t>
                        </m:r>
                      </m:e>
                    </m:d>
                  </m:oMath>
                </a14:m>
                <a:r>
                  <a:rPr lang="en-US" sz="3500" b="1" dirty="0">
                    <a:solidFill>
                      <a:srgbClr val="FF0066"/>
                    </a:solidFill>
                  </a:rPr>
                  <a:t>!! How?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610600" cy="5562600"/>
              </a:xfrm>
              <a:blipFill>
                <a:blip r:embed="rId2"/>
                <a:stretch>
                  <a:fillRect l="-708" t="-1864" b="-2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84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Previous Lecture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9B12225-5612-419B-A8D5-4B8EEE4C217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8229600" cy="1828800"/>
          </a:xfrm>
        </p:spPr>
        <p:txBody>
          <a:bodyPr/>
          <a:lstStyle/>
          <a:p>
            <a:r>
              <a:rPr lang="en-US" b="1" dirty="0">
                <a:solidFill>
                  <a:srgbClr val="D60093"/>
                </a:solidFill>
              </a:rPr>
              <a:t>Last time:</a:t>
            </a:r>
            <a:r>
              <a:rPr lang="en-US" dirty="0">
                <a:solidFill>
                  <a:srgbClr val="D60093"/>
                </a:solidFill>
              </a:rPr>
              <a:t> Finding frequent pairs</a:t>
            </a:r>
          </a:p>
        </p:txBody>
      </p:sp>
      <p:sp>
        <p:nvSpPr>
          <p:cNvPr id="7" name="Right Triangle 6"/>
          <p:cNvSpPr/>
          <p:nvPr/>
        </p:nvSpPr>
        <p:spPr>
          <a:xfrm rot="5400000">
            <a:off x="902733" y="2362200"/>
            <a:ext cx="2438400" cy="24384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48653" y="3581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Items 1…N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36133" y="19928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Items 1…N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12333" y="2971800"/>
            <a:ext cx="152400" cy="152400"/>
          </a:xfrm>
          <a:prstGeom prst="rect">
            <a:avLst/>
          </a:prstGeom>
          <a:ln w="12700"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88533" y="3576205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Count of pair {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i,j</a:t>
            </a:r>
            <a:r>
              <a:rPr lang="en-US" dirty="0">
                <a:latin typeface="Arial" pitchFamily="34" charset="0"/>
                <a:cs typeface="Arial" pitchFamily="34" charset="0"/>
              </a:rPr>
              <a:t>} in the data</a:t>
            </a:r>
          </a:p>
        </p:txBody>
      </p:sp>
      <p:cxnSp>
        <p:nvCxnSpPr>
          <p:cNvPr id="13" name="Straight Arrow Connector 12"/>
          <p:cNvCxnSpPr>
            <a:stCxn id="11" idx="0"/>
          </p:cNvCxnSpPr>
          <p:nvPr/>
        </p:nvCxnSpPr>
        <p:spPr>
          <a:xfrm flipH="1" flipV="1">
            <a:off x="1740933" y="3124200"/>
            <a:ext cx="800100" cy="45200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8200" y="4802326"/>
            <a:ext cx="2655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Naïve solution: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dirty="0">
                <a:latin typeface="Arial" pitchFamily="34" charset="0"/>
                <a:cs typeface="Arial" pitchFamily="34" charset="0"/>
              </a:rPr>
              <a:t>Single pass but requires space quadratic in the number of items</a:t>
            </a:r>
          </a:p>
        </p:txBody>
      </p:sp>
      <p:sp>
        <p:nvSpPr>
          <p:cNvPr id="15" name="Right Triangle 14"/>
          <p:cNvSpPr/>
          <p:nvPr/>
        </p:nvSpPr>
        <p:spPr>
          <a:xfrm rot="5400000">
            <a:off x="5410200" y="2362200"/>
            <a:ext cx="1828800" cy="18288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4620652" y="30872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Items 1…K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62600" y="199286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Items 1…K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84332" y="2971800"/>
            <a:ext cx="152400" cy="152400"/>
          </a:xfrm>
          <a:prstGeom prst="rect">
            <a:avLst/>
          </a:prstGeom>
          <a:ln w="12700"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096000" y="3511673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Count of pair {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i,j</a:t>
            </a:r>
            <a:r>
              <a:rPr lang="en-US" dirty="0">
                <a:latin typeface="Arial" pitchFamily="34" charset="0"/>
                <a:cs typeface="Arial" pitchFamily="34" charset="0"/>
              </a:rPr>
              <a:t>} in the data</a:t>
            </a:r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H="1" flipV="1">
            <a:off x="6248400" y="3059669"/>
            <a:ext cx="838200" cy="45200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05400" y="47244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A-Priori: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u="sng" dirty="0">
                <a:latin typeface="Arial" pitchFamily="34" charset="0"/>
                <a:cs typeface="Arial" pitchFamily="34" charset="0"/>
              </a:rPr>
              <a:t>First pass:</a:t>
            </a:r>
            <a:r>
              <a:rPr lang="en-US" dirty="0">
                <a:latin typeface="Arial" pitchFamily="34" charset="0"/>
                <a:cs typeface="Arial" pitchFamily="34" charset="0"/>
              </a:rPr>
              <a:t> Find frequent singletons</a:t>
            </a:r>
          </a:p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For a pair to be </a:t>
            </a:r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a frequent pair candidate</a:t>
            </a: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, its singletons have to be frequent!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u="sng" dirty="0">
                <a:latin typeface="Arial" pitchFamily="34" charset="0"/>
                <a:cs typeface="Arial" pitchFamily="34" charset="0"/>
              </a:rPr>
              <a:t>Second pass: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Count only candidate pairs!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2145" y="6182380"/>
            <a:ext cx="3167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 … number of distinct items</a:t>
            </a:r>
          </a:p>
          <a:p>
            <a:r>
              <a:rPr lang="en-US" sz="14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 … number of items with support </a:t>
            </a:r>
            <a:r>
              <a:rPr lang="en-US" sz="1400" dirty="0">
                <a:solidFill>
                  <a:srgbClr val="008000"/>
                </a:solidFill>
                <a:latin typeface="Arial" pitchFamily="34" charset="0"/>
                <a:cs typeface="Arial" pitchFamily="34" charset="0"/>
                <a:sym typeface="Symbol"/>
              </a:rPr>
              <a:t> </a:t>
            </a:r>
            <a:r>
              <a:rPr lang="en-US" sz="1400" i="1" dirty="0">
                <a:solidFill>
                  <a:srgbClr val="008000"/>
                </a:solidFill>
                <a:latin typeface="Arial" pitchFamily="34" charset="0"/>
                <a:cs typeface="Arial" pitchFamily="34" charset="0"/>
                <a:sym typeface="Symbol"/>
              </a:rPr>
              <a:t>s</a:t>
            </a:r>
            <a:endParaRPr lang="en-US" sz="1400" i="1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94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 animBg="1"/>
      <p:bldP spid="19" grpId="0"/>
      <p:bldP spid="21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27004</TotalTime>
  <Words>3604</Words>
  <Application>Microsoft Office PowerPoint</Application>
  <PresentationFormat>On-screen Show (4:3)</PresentationFormat>
  <Paragraphs>929</Paragraphs>
  <Slides>59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2" baseType="lpstr">
      <vt:lpstr>ＭＳ Ｐゴシック</vt:lpstr>
      <vt:lpstr>Arial</vt:lpstr>
      <vt:lpstr>Calibri</vt:lpstr>
      <vt:lpstr>Cambria Math</vt:lpstr>
      <vt:lpstr>Lucida Sans Unicode</vt:lpstr>
      <vt:lpstr>Monotype Sorts</vt:lpstr>
      <vt:lpstr>Symbol</vt:lpstr>
      <vt:lpstr>Tahoma</vt:lpstr>
      <vt:lpstr>Times New Roman</vt:lpstr>
      <vt:lpstr>Tw Cen MT</vt:lpstr>
      <vt:lpstr>Wingdings</vt:lpstr>
      <vt:lpstr>Wingdings 2</vt:lpstr>
      <vt:lpstr>Median</vt:lpstr>
      <vt:lpstr>Finding Similar Items: Locality Sensitive Hashing</vt:lpstr>
      <vt:lpstr>New thread: High dim. data</vt:lpstr>
      <vt:lpstr>Scene Completion Problem </vt:lpstr>
      <vt:lpstr>Scene Completion Problem </vt:lpstr>
      <vt:lpstr>Scene Completion Problem </vt:lpstr>
      <vt:lpstr>Scene Completion Problem </vt:lpstr>
      <vt:lpstr>A Common Metaphor</vt:lpstr>
      <vt:lpstr>Problem for Today’s Lecture</vt:lpstr>
      <vt:lpstr>Relation to Previous Lecture</vt:lpstr>
      <vt:lpstr>Relation to Previous Lecture</vt:lpstr>
      <vt:lpstr>Relation to Previous Lecture</vt:lpstr>
      <vt:lpstr>Relation to Previous Lecture</vt:lpstr>
      <vt:lpstr> Finding Similar Items</vt:lpstr>
      <vt:lpstr>Distance Measures</vt:lpstr>
      <vt:lpstr>Task: Finding Similar Documents</vt:lpstr>
      <vt:lpstr>3 Essential Steps for Similar Docs</vt:lpstr>
      <vt:lpstr>The Big Picture</vt:lpstr>
      <vt:lpstr> Shingling</vt:lpstr>
      <vt:lpstr>Documents as High-Dim Data</vt:lpstr>
      <vt:lpstr>Define: Shingles</vt:lpstr>
      <vt:lpstr>Compressing Shingles</vt:lpstr>
      <vt:lpstr>Similarity Metric for Shingles</vt:lpstr>
      <vt:lpstr>Working Assumption</vt:lpstr>
      <vt:lpstr>Motivation for Minhash/LSH</vt:lpstr>
      <vt:lpstr> MinHashing</vt:lpstr>
      <vt:lpstr>Encoding Sets as Bit Vectors</vt:lpstr>
      <vt:lpstr>From Sets to Boolean Matrices</vt:lpstr>
      <vt:lpstr>Outline: Finding Similar Columns</vt:lpstr>
      <vt:lpstr>Outline: Finding Similar Columns</vt:lpstr>
      <vt:lpstr>Hashing Columns (Signatures)</vt:lpstr>
      <vt:lpstr>Min-Hashing</vt:lpstr>
      <vt:lpstr>Min-Hashing</vt:lpstr>
      <vt:lpstr>Min-Hashing Example</vt:lpstr>
      <vt:lpstr>The Min-Hash Property</vt:lpstr>
      <vt:lpstr>Four Types of Rows</vt:lpstr>
      <vt:lpstr>Similarity for Signatures</vt:lpstr>
      <vt:lpstr>Min-Hashing Example</vt:lpstr>
      <vt:lpstr>Min-Hash Signatures</vt:lpstr>
      <vt:lpstr>Implementation Trick</vt:lpstr>
      <vt:lpstr> Locality Sensitive Hashing</vt:lpstr>
      <vt:lpstr>LSH: First Cut</vt:lpstr>
      <vt:lpstr>Candidates from Min-Hash</vt:lpstr>
      <vt:lpstr>LSH for Min-Hash</vt:lpstr>
      <vt:lpstr>Partition M into b Bands</vt:lpstr>
      <vt:lpstr>Partition M into Bands</vt:lpstr>
      <vt:lpstr>Hashing Bands</vt:lpstr>
      <vt:lpstr>Simplifying Assumption</vt:lpstr>
      <vt:lpstr>Example of Bands</vt:lpstr>
      <vt:lpstr>C1, C2 are 80% Similar</vt:lpstr>
      <vt:lpstr>C1, C2 are 30% Similar</vt:lpstr>
      <vt:lpstr>LSH Involves a Tradeoff</vt:lpstr>
      <vt:lpstr>Analysis of LSH – What We Want</vt:lpstr>
      <vt:lpstr>What 1 Band of 1 Row Gives You</vt:lpstr>
      <vt:lpstr>b bands, r rows/band</vt:lpstr>
      <vt:lpstr>What b  Bands of r  Rows Gives You</vt:lpstr>
      <vt:lpstr>Example: b  = 20; r  = 5</vt:lpstr>
      <vt:lpstr>Picking r and b: The S-curve</vt:lpstr>
      <vt:lpstr>LSH Summary</vt:lpstr>
      <vt:lpstr>Summary: 3 Steps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Muzammal Chaudhary</cp:lastModifiedBy>
  <cp:revision>1361</cp:revision>
  <cp:lastPrinted>2011-10-20T04:01:43Z</cp:lastPrinted>
  <dcterms:created xsi:type="dcterms:W3CDTF">2009-06-12T17:14:38Z</dcterms:created>
  <dcterms:modified xsi:type="dcterms:W3CDTF">2017-05-11T13:39:59Z</dcterms:modified>
</cp:coreProperties>
</file>